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9" r:id="rId3"/>
    <p:sldMasterId id="2147483698" r:id="rId4"/>
  </p:sldMasterIdLst>
  <p:notesMasterIdLst>
    <p:notesMasterId r:id="rId51"/>
  </p:notesMasterIdLst>
  <p:handoutMasterIdLst>
    <p:handoutMasterId r:id="rId52"/>
  </p:handoutMasterIdLst>
  <p:sldIdLst>
    <p:sldId id="256" r:id="rId5"/>
    <p:sldId id="430" r:id="rId6"/>
    <p:sldId id="257" r:id="rId7"/>
    <p:sldId id="434" r:id="rId8"/>
    <p:sldId id="403" r:id="rId9"/>
    <p:sldId id="433" r:id="rId10"/>
    <p:sldId id="1301" r:id="rId11"/>
    <p:sldId id="710" r:id="rId12"/>
    <p:sldId id="711" r:id="rId13"/>
    <p:sldId id="435" r:id="rId14"/>
    <p:sldId id="512" r:id="rId15"/>
    <p:sldId id="513" r:id="rId16"/>
    <p:sldId id="514" r:id="rId17"/>
    <p:sldId id="437" r:id="rId18"/>
    <p:sldId id="263" r:id="rId19"/>
    <p:sldId id="410" r:id="rId20"/>
    <p:sldId id="411" r:id="rId21"/>
    <p:sldId id="409" r:id="rId22"/>
    <p:sldId id="1305" r:id="rId23"/>
    <p:sldId id="412" r:id="rId24"/>
    <p:sldId id="436" r:id="rId25"/>
    <p:sldId id="447" r:id="rId26"/>
    <p:sldId id="517" r:id="rId27"/>
    <p:sldId id="518" r:id="rId28"/>
    <p:sldId id="1311" r:id="rId29"/>
    <p:sldId id="1312" r:id="rId30"/>
    <p:sldId id="264" r:id="rId31"/>
    <p:sldId id="265" r:id="rId32"/>
    <p:sldId id="266" r:id="rId33"/>
    <p:sldId id="267" r:id="rId34"/>
    <p:sldId id="1306" r:id="rId35"/>
    <p:sldId id="1254" r:id="rId36"/>
    <p:sldId id="1298" r:id="rId37"/>
    <p:sldId id="1302" r:id="rId38"/>
    <p:sldId id="1303" r:id="rId39"/>
    <p:sldId id="1304" r:id="rId40"/>
    <p:sldId id="1310" r:id="rId41"/>
    <p:sldId id="372" r:id="rId42"/>
    <p:sldId id="1307" r:id="rId43"/>
    <p:sldId id="371" r:id="rId44"/>
    <p:sldId id="1314" r:id="rId45"/>
    <p:sldId id="1308" r:id="rId46"/>
    <p:sldId id="1309" r:id="rId47"/>
    <p:sldId id="1313" r:id="rId48"/>
    <p:sldId id="1315" r:id="rId49"/>
    <p:sldId id="259" r:id="rId5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76" autoAdjust="0"/>
    <p:restoredTop sz="95250" autoAdjust="0"/>
  </p:normalViewPr>
  <p:slideViewPr>
    <p:cSldViewPr snapToGrid="0">
      <p:cViewPr varScale="1">
        <p:scale>
          <a:sx n="74" d="100"/>
          <a:sy n="74" d="100"/>
        </p:scale>
        <p:origin x="357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presProps" Target="presProp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CE73-D578-4015-BF82-0F1E2A2C7430}" type="datetimeFigureOut">
              <a:rPr lang="zh-CN" altLang="en-US" smtClean="0"/>
              <a:t>2021/8/21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C5440-134F-456E-AABC-381EC5842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n/machine-learning/glossary#sigmoid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Entropy_(information_theory)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ikipedia.org/wiki/Bernoulli_distribution" TargetMode="External"/><Relationship Id="rId4" Type="http://schemas.openxmlformats.org/officeDocument/2006/relationships/hyperlink" Target="https://wikipedia.org/wiki/Likelihood_func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闭式解也被称为解析解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是通过严格的公式所求得的解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当解析解不存在时，比如五次以及更高次的代数方程，则该方程只能用数值分析的方法求解近似值。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 </a:t>
            </a:r>
            <a:r>
              <a:rPr lang="en-US" altLang="zh-CN" dirty="0"/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表示使用逻辑回归训练的模型的</a:t>
            </a:r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线性层的输出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函数会生成一个介于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之间的值（概率）。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1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如果事件涉及二元概率，则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指的是成功概率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与失败概率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之比。对数几率即几率的对数，对数几率是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型函数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的反函数。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3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损失是对糟糕预测的惩罚，是一个数值，表示对于单个样本而言模型预测的准确程度。如果模型预测完全准确，则损失为</a:t>
            </a:r>
            <a:r>
              <a:rPr lang="en-US" altLang="zh-CN" dirty="0"/>
              <a:t>0</a:t>
            </a:r>
            <a:r>
              <a:rPr lang="zh-CN" altLang="en-US" dirty="0"/>
              <a:t>，否则较大，训练模型的目的是从所有样本中找到一组平均损失“较小”的权重和偏差。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对数损失函数的方程式与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Shannon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信息论中的熵测量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密切相关。它也是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似然函数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的负对数（假设“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伯努利分布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）。实际上，最大限度地降低损失函数的值会生成最大的似然估计值。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C119E0-CEE4-4FF8-83B2-DC856A2C17C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输出的维数必须小于类数，因此通常这是一个相当大的维数缩减，并且仅在多类设置中才有意义。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8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720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EB808-55AD-4C9D-B7E6-A5C635E57A66}" type="datetime1">
              <a:rPr lang="zh-CN" altLang="en-US"/>
              <a:pPr/>
              <a:t>2021/8/21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05E19-FB89-41EA-BB98-9A4572A475BA}" type="slidenum">
              <a:rPr lang="zh-CN" altLang="en-US"/>
              <a:pPr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7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060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71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287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22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114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907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228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90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033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79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408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31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8837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1234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17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10091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484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7911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27565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78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5130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72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622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46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584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07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4017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90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3752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699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7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43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1470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204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019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1439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2887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822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57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2409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2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78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600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63414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5390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28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2021/8/21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893484" y="6530975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6" r:id="rId15"/>
    <p:sldLayoutId id="2147483697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机器学习（零基础）</a:t>
            </a:r>
          </a:p>
        </p:txBody>
      </p:sp>
    </p:spTree>
    <p:extLst>
      <p:ext uri="{BB962C8B-B14F-4D97-AF65-F5344CB8AC3E}">
        <p14:creationId xmlns:p14="http://schemas.microsoft.com/office/powerpoint/2010/main" val="4160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58549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2021/8/21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9262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1.png"/><Relationship Id="rId3" Type="http://schemas.openxmlformats.org/officeDocument/2006/relationships/image" Target="../media/image130.png"/><Relationship Id="rId7" Type="http://schemas.openxmlformats.org/officeDocument/2006/relationships/image" Target="../media/image300.png"/><Relationship Id="rId12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90.png"/><Relationship Id="rId5" Type="http://schemas.openxmlformats.org/officeDocument/2006/relationships/image" Target="../media/image18.png"/><Relationship Id="rId10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4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89.png"/><Relationship Id="rId3" Type="http://schemas.openxmlformats.org/officeDocument/2006/relationships/image" Target="../media/image85.jpeg"/><Relationship Id="rId7" Type="http://schemas.openxmlformats.org/officeDocument/2006/relationships/image" Target="../media/image88.jpeg"/><Relationship Id="rId12" Type="http://schemas.openxmlformats.org/officeDocument/2006/relationships/image" Target="../media/image9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8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5.jpeg"/><Relationship Id="rId7" Type="http://schemas.openxmlformats.org/officeDocument/2006/relationships/image" Target="../media/image100.jpeg"/><Relationship Id="rId12" Type="http://schemas.openxmlformats.org/officeDocument/2006/relationships/image" Target="../media/image9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5" Type="http://schemas.openxmlformats.org/officeDocument/2006/relationships/image" Target="../media/image105.pn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7.png"/><Relationship Id="rId7" Type="http://schemas.openxmlformats.org/officeDocument/2006/relationships/image" Target="../media/image113.tm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linear_model.LogisticRegression.html#sklearn.linear_model.LogisticRegressi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10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0.png"/><Relationship Id="rId7" Type="http://schemas.openxmlformats.org/officeDocument/2006/relationships/image" Target="../media/image18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26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26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discriminant_analysis.LinearDiscriminantAnalysis.html#sklearn.discriminant_analysis.LinearDiscriminantAnalysis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06238"/>
            <a:ext cx="10363200" cy="899980"/>
          </a:xfrm>
        </p:spPr>
        <p:txBody>
          <a:bodyPr/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4108208"/>
            <a:ext cx="10363200" cy="920992"/>
          </a:xfrm>
        </p:spPr>
        <p:txBody>
          <a:bodyPr/>
          <a:lstStyle/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曾碧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zb9215@gdut.edu.cn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EC891-C588-48A9-9809-20BDC72C834A}" type="datetime1">
              <a:rPr lang="zh-CN" altLang="en-US" smtClean="0"/>
              <a:t>2021/8/21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1E796-71BE-495F-9F47-415CAACE480D}" type="slidenum">
              <a:rPr lang="en-US" altLang="zh-CN" smtClean="0"/>
              <a:t>1</a:t>
            </a:fld>
            <a:endParaRPr lang="en-US" altLang="zh-CN"/>
          </a:p>
        </p:txBody>
      </p:sp>
      <p:pic>
        <p:nvPicPr>
          <p:cNvPr id="7" name="Picture 4" descr="C:\Users\kenny-work\Downloads\c61054d3551a181c019b40820d397a7c.jpgc61054d3551a181c019b40820d397a7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2900" y="1676400"/>
            <a:ext cx="2539365" cy="142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10439817" y="2892771"/>
            <a:ext cx="1159605" cy="21877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多个样本误差 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8601600" y="2892771"/>
            <a:ext cx="1159604" cy="2118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单个样本误差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453192" y="1143370"/>
            <a:ext cx="77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chemeClr val="accent6"/>
                </a:solidFill>
              </a:rPr>
              <a:t>误差函数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en-US" dirty="0"/>
              <a:t>期望输出与真实输出的差别，误差越小，匹配程度越高。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/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单个样本误差：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单个训练样本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的误差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blipFill>
                <a:blip r:embed="rId2"/>
                <a:stretch>
                  <a:fillRect l="-454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/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多个样本误差：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及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优化计算的目标函数定义为：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blipFill>
                <a:blip r:embed="rId3"/>
                <a:stretch>
                  <a:fillRect l="-483" b="-1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6CDD9EF-D1FD-49B6-8E39-A5CA579B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93" y="1256211"/>
            <a:ext cx="1864979" cy="15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7F312D-9C62-4B9E-9774-88B8D1220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1325492"/>
            <a:ext cx="1809456" cy="15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252A40-513B-49AF-8447-C3E1DB674423}"/>
              </a:ext>
            </a:extLst>
          </p:cNvPr>
          <p:cNvSpPr/>
          <p:nvPr/>
        </p:nvSpPr>
        <p:spPr>
          <a:xfrm>
            <a:off x="453192" y="467958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最小二乘估计</a:t>
            </a:r>
            <a:endParaRPr lang="zh-CN" altLang="en-US" dirty="0"/>
          </a:p>
        </p:txBody>
      </p:sp>
      <p:pic>
        <p:nvPicPr>
          <p:cNvPr id="27" name="图片 2">
            <a:extLst>
              <a:ext uri="{FF2B5EF4-FFF2-40B4-BE49-F238E27FC236}">
                <a16:creationId xmlns:a16="http://schemas.microsoft.com/office/drawing/2014/main" id="{1854C3AA-DD69-409E-BCCD-A8709B86A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3914213"/>
            <a:ext cx="1805819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D367F6C9-B365-49C1-9CB7-3F3E5E8A5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070" y="3845510"/>
            <a:ext cx="1882827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/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/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CAFDC1F6-317A-44E5-9939-D0EF11A0DE84}"/>
              </a:ext>
            </a:extLst>
          </p:cNvPr>
          <p:cNvSpPr/>
          <p:nvPr/>
        </p:nvSpPr>
        <p:spPr>
          <a:xfrm>
            <a:off x="658505" y="51214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基本思想：误差最小化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60300B8E-37E6-4033-BE56-8D58ED9D060E}"/>
              </a:ext>
            </a:extLst>
          </p:cNvPr>
          <p:cNvSpPr/>
          <p:nvPr/>
        </p:nvSpPr>
        <p:spPr bwMode="auto">
          <a:xfrm>
            <a:off x="3230832" y="5180106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F83396-5F54-42AE-B407-AE38D63CA050}"/>
              </a:ext>
            </a:extLst>
          </p:cNvPr>
          <p:cNvSpPr/>
          <p:nvPr/>
        </p:nvSpPr>
        <p:spPr>
          <a:xfrm>
            <a:off x="3732964" y="5121440"/>
            <a:ext cx="426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最优参数向量取值对应的整体误差最小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BDF3C32D-278D-4E9E-A825-E93B61211410}"/>
              </a:ext>
            </a:extLst>
          </p:cNvPr>
          <p:cNvSpPr/>
          <p:nvPr/>
        </p:nvSpPr>
        <p:spPr bwMode="auto">
          <a:xfrm>
            <a:off x="1840450" y="571463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/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=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  <a:blipFill>
                <a:blip r:embed="rId10"/>
                <a:stretch>
                  <a:fillRect l="-248" t="-78947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/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样本向量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  <a:blipFill>
                <a:blip r:embed="rId11"/>
                <a:stretch>
                  <a:fillRect l="-1431" t="-8333" r="-795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8C6C8A3B-1286-4838-86A5-049118991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2055335"/>
            <a:ext cx="1682642" cy="38408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D1BB4B-CE23-4E8D-A7BB-314CDF192AB5}"/>
              </a:ext>
            </a:extLst>
          </p:cNvPr>
          <p:cNvGrpSpPr/>
          <p:nvPr/>
        </p:nvGrpSpPr>
        <p:grpSpPr>
          <a:xfrm>
            <a:off x="992466" y="4185759"/>
            <a:ext cx="3721242" cy="472071"/>
            <a:chOff x="3943206" y="2031039"/>
            <a:chExt cx="3721242" cy="4720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4F090-5623-4954-B036-6860B7DEF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857" y="2031039"/>
              <a:ext cx="3006591" cy="47207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CDA389-2503-4CFB-85F4-1A99345CC02B}"/>
                </a:ext>
              </a:extLst>
            </p:cNvPr>
            <p:cNvSpPr txBox="1"/>
            <p:nvPr/>
          </p:nvSpPr>
          <p:spPr>
            <a:xfrm>
              <a:off x="3943206" y="2059299"/>
              <a:ext cx="416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即：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58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D3A84B-BC3D-4AE8-99B7-EA0F9092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2021/8/21</a:t>
            </a:fld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1BC67D-1FE1-4ED5-8701-B7B3394FB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F54D45-B36D-4EA3-B4B0-0B7E668A138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0650"/>
            <a:ext cx="5399088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pic>
        <p:nvPicPr>
          <p:cNvPr id="10" name="图片 9" descr="ws_9E77.tmp">
            <a:extLst>
              <a:ext uri="{FF2B5EF4-FFF2-40B4-BE49-F238E27FC236}">
                <a16:creationId xmlns:a16="http://schemas.microsoft.com/office/drawing/2014/main" id="{47BD87F8-5593-4368-8D49-F9D8541D449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380" y="2950801"/>
            <a:ext cx="2821285" cy="635914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6455E662-4A85-4901-A1F1-588C0B01BCED}"/>
              </a:ext>
            </a:extLst>
          </p:cNvPr>
          <p:cNvSpPr txBox="1"/>
          <p:nvPr/>
        </p:nvSpPr>
        <p:spPr>
          <a:xfrm>
            <a:off x="572177" y="3103188"/>
            <a:ext cx="343203" cy="27783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对</a:t>
            </a: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45ACDDEA-A7E7-46E3-83B6-5729FF897013}"/>
              </a:ext>
            </a:extLst>
          </p:cNvPr>
          <p:cNvSpPr txBox="1"/>
          <p:nvPr/>
        </p:nvSpPr>
        <p:spPr>
          <a:xfrm>
            <a:off x="3827358" y="3133101"/>
            <a:ext cx="2821285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b="1" dirty="0">
                <a:solidFill>
                  <a:srgbClr val="FF0000"/>
                </a:solidFill>
                <a:latin typeface="微软雅黑"/>
              </a:rPr>
              <a:t>进行最小二乘参数估计</a:t>
            </a:r>
          </a:p>
        </p:txBody>
      </p:sp>
      <p:pic>
        <p:nvPicPr>
          <p:cNvPr id="13" name="图片 12" descr="ws_9E76.tmp">
            <a:extLst>
              <a:ext uri="{FF2B5EF4-FFF2-40B4-BE49-F238E27FC236}">
                <a16:creationId xmlns:a16="http://schemas.microsoft.com/office/drawing/2014/main" id="{F7784084-1EFF-4B34-828B-A2C05FB41C6C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417" y="1544544"/>
            <a:ext cx="3603285" cy="13711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4B7D5DB-B47A-4856-91FD-8221820894EA}"/>
              </a:ext>
            </a:extLst>
          </p:cNvPr>
          <p:cNvSpPr/>
          <p:nvPr/>
        </p:nvSpPr>
        <p:spPr>
          <a:xfrm>
            <a:off x="448591" y="1078198"/>
            <a:ext cx="3005951" cy="466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073"/>
              </a:lnSpc>
              <a:tabLst>
                <a:tab pos="800100" algn="l"/>
                <a:tab pos="2844800" algn="l"/>
                <a:tab pos="38227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令均方误差最小化，有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4697-1493-419B-A3BB-81F5EC9B140B}"/>
              </a:ext>
            </a:extLst>
          </p:cNvPr>
          <p:cNvGrpSpPr/>
          <p:nvPr/>
        </p:nvGrpSpPr>
        <p:grpSpPr>
          <a:xfrm>
            <a:off x="572177" y="3739213"/>
            <a:ext cx="5523823" cy="2292887"/>
            <a:chOff x="2239975" y="1289308"/>
            <a:chExt cx="6230925" cy="2474763"/>
          </a:xfrm>
        </p:grpSpPr>
        <p:sp>
          <p:nvSpPr>
            <p:cNvPr id="16" name="任意多边形 1">
              <a:extLst>
                <a:ext uri="{FF2B5EF4-FFF2-40B4-BE49-F238E27FC236}">
                  <a16:creationId xmlns:a16="http://schemas.microsoft.com/office/drawing/2014/main" id="{4AE54C65-BF08-4E9A-89CE-6EF585818804}"/>
                </a:ext>
              </a:extLst>
            </p:cNvPr>
            <p:cNvSpPr/>
            <p:nvPr/>
          </p:nvSpPr>
          <p:spPr>
            <a:xfrm>
              <a:off x="3366910" y="2735619"/>
              <a:ext cx="5095540" cy="1"/>
            </a:xfrm>
            <a:custGeom>
              <a:avLst/>
              <a:gdLst/>
              <a:ahLst/>
              <a:cxnLst/>
              <a:rect l="0" t="0" r="0" b="0"/>
              <a:pathLst>
                <a:path w="5095540" h="1">
                  <a:moveTo>
                    <a:pt x="0" y="0"/>
                  </a:moveTo>
                  <a:lnTo>
                    <a:pt x="5095539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2">
              <a:extLst>
                <a:ext uri="{FF2B5EF4-FFF2-40B4-BE49-F238E27FC236}">
                  <a16:creationId xmlns:a16="http://schemas.microsoft.com/office/drawing/2014/main" id="{CBD7637E-273F-4716-B552-BFFC7105A42C}"/>
                </a:ext>
              </a:extLst>
            </p:cNvPr>
            <p:cNvSpPr/>
            <p:nvPr/>
          </p:nvSpPr>
          <p:spPr>
            <a:xfrm>
              <a:off x="3366878" y="3686595"/>
              <a:ext cx="4484151" cy="1"/>
            </a:xfrm>
            <a:custGeom>
              <a:avLst/>
              <a:gdLst/>
              <a:ahLst/>
              <a:cxnLst/>
              <a:rect l="0" t="0" r="0" b="0"/>
              <a:pathLst>
                <a:path w="4484151" h="1">
                  <a:moveTo>
                    <a:pt x="0" y="0"/>
                  </a:moveTo>
                  <a:lnTo>
                    <a:pt x="4484150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">
              <a:extLst>
                <a:ext uri="{FF2B5EF4-FFF2-40B4-BE49-F238E27FC236}">
                  <a16:creationId xmlns:a16="http://schemas.microsoft.com/office/drawing/2014/main" id="{B6D45321-80CE-4112-9CA0-92DF0E63A0E3}"/>
                </a:ext>
              </a:extLst>
            </p:cNvPr>
            <p:cNvSpPr/>
            <p:nvPr/>
          </p:nvSpPr>
          <p:spPr>
            <a:xfrm>
              <a:off x="3253797" y="1528859"/>
              <a:ext cx="194915" cy="69333"/>
            </a:xfrm>
            <a:custGeom>
              <a:avLst/>
              <a:gdLst/>
              <a:ahLst/>
              <a:cxnLst/>
              <a:rect l="0" t="0" r="0" b="0"/>
              <a:pathLst>
                <a:path w="194915" h="69333">
                  <a:moveTo>
                    <a:pt x="0" y="0"/>
                  </a:moveTo>
                  <a:lnTo>
                    <a:pt x="194914" y="0"/>
                  </a:lnTo>
                  <a:lnTo>
                    <a:pt x="194914" y="69332"/>
                  </a:lnTo>
                  <a:lnTo>
                    <a:pt x="0" y="6933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4">
              <a:extLst>
                <a:ext uri="{FF2B5EF4-FFF2-40B4-BE49-F238E27FC236}">
                  <a16:creationId xmlns:a16="http://schemas.microsoft.com/office/drawing/2014/main" id="{97F0C70B-8E54-4D4D-99F5-D8736A935C78}"/>
                </a:ext>
              </a:extLst>
            </p:cNvPr>
            <p:cNvSpPr/>
            <p:nvPr/>
          </p:nvSpPr>
          <p:spPr>
            <a:xfrm>
              <a:off x="4044289" y="1526144"/>
              <a:ext cx="105559" cy="67702"/>
            </a:xfrm>
            <a:custGeom>
              <a:avLst/>
              <a:gdLst/>
              <a:ahLst/>
              <a:cxnLst/>
              <a:rect l="0" t="0" r="0" b="0"/>
              <a:pathLst>
                <a:path w="105559" h="67702">
                  <a:moveTo>
                    <a:pt x="0" y="0"/>
                  </a:moveTo>
                  <a:lnTo>
                    <a:pt x="105558" y="0"/>
                  </a:lnTo>
                  <a:lnTo>
                    <a:pt x="105558" y="67701"/>
                  </a:lnTo>
                  <a:lnTo>
                    <a:pt x="0" y="67701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 descr="ws_A137.tmp">
              <a:extLst>
                <a:ext uri="{FF2B5EF4-FFF2-40B4-BE49-F238E27FC236}">
                  <a16:creationId xmlns:a16="http://schemas.microsoft.com/office/drawing/2014/main" id="{37CBB1E1-051E-43B3-9194-665346F0B316}"/>
                </a:ext>
              </a:extLst>
            </p:cNvPr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500" y="1371600"/>
              <a:ext cx="228600" cy="165100"/>
            </a:xfrm>
            <a:prstGeom prst="rect">
              <a:avLst/>
            </a:prstGeom>
          </p:spPr>
        </p:pic>
        <p:pic>
          <p:nvPicPr>
            <p:cNvPr id="21" name="图片 20" descr="ws_A138.tmp">
              <a:extLst>
                <a:ext uri="{FF2B5EF4-FFF2-40B4-BE49-F238E27FC236}">
                  <a16:creationId xmlns:a16="http://schemas.microsoft.com/office/drawing/2014/main" id="{5FE4BF66-5493-47DA-A216-052899E54E49}"/>
                </a:ext>
              </a:extLst>
            </p:cNvPr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900" y="1308100"/>
              <a:ext cx="139700" cy="228600"/>
            </a:xfrm>
            <a:prstGeom prst="rect">
              <a:avLst/>
            </a:prstGeom>
          </p:spPr>
        </p:pic>
        <p:pic>
          <p:nvPicPr>
            <p:cNvPr id="22" name="图片 21" descr="ws_A148.tmp">
              <a:extLst>
                <a:ext uri="{FF2B5EF4-FFF2-40B4-BE49-F238E27FC236}">
                  <a16:creationId xmlns:a16="http://schemas.microsoft.com/office/drawing/2014/main" id="{D1D054AF-E2CA-46A8-95B1-9D787633EEC0}"/>
                </a:ext>
              </a:extLst>
            </p:cNvPr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2800" y="1816100"/>
              <a:ext cx="5118100" cy="914400"/>
            </a:xfrm>
            <a:prstGeom prst="rect">
              <a:avLst/>
            </a:prstGeom>
          </p:spPr>
        </p:pic>
        <p:pic>
          <p:nvPicPr>
            <p:cNvPr id="23" name="图片 22" descr="ws_A149.tmp">
              <a:extLst>
                <a:ext uri="{FF2B5EF4-FFF2-40B4-BE49-F238E27FC236}">
                  <a16:creationId xmlns:a16="http://schemas.microsoft.com/office/drawing/2014/main" id="{8306C2B8-322D-4ACE-BC0F-2EB0A5646141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2529" y="2836971"/>
              <a:ext cx="4508500" cy="927100"/>
            </a:xfrm>
            <a:prstGeom prst="rect">
              <a:avLst/>
            </a:prstGeom>
          </p:spPr>
        </p:pic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58257DA9-350D-407D-90D4-245038C2EFE1}"/>
                </a:ext>
              </a:extLst>
            </p:cNvPr>
            <p:cNvSpPr txBox="1"/>
            <p:nvPr/>
          </p:nvSpPr>
          <p:spPr>
            <a:xfrm>
              <a:off x="2239975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分别对</a:t>
              </a: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53630774-DC08-4EB6-97B6-EBBDE9B5404D}"/>
                </a:ext>
              </a:extLst>
            </p:cNvPr>
            <p:cNvSpPr txBox="1"/>
            <p:nvPr/>
          </p:nvSpPr>
          <p:spPr>
            <a:xfrm>
              <a:off x="3585973" y="1289308"/>
              <a:ext cx="307777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>
                  <a:solidFill>
                    <a:srgbClr val="000000"/>
                  </a:solidFill>
                  <a:latin typeface="微软雅黑"/>
                </a:rPr>
                <a:t>和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62B3DF65-A092-4E65-BA98-7E967A5D1641}"/>
                </a:ext>
              </a:extLst>
            </p:cNvPr>
            <p:cNvSpPr txBox="1"/>
            <p:nvPr/>
          </p:nvSpPr>
          <p:spPr>
            <a:xfrm>
              <a:off x="4323588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求导：</a:t>
              </a:r>
            </a:p>
          </p:txBody>
        </p:sp>
      </p:grpSp>
      <p:sp>
        <p:nvSpPr>
          <p:cNvPr id="27" name="TextBox 39">
            <a:extLst>
              <a:ext uri="{FF2B5EF4-FFF2-40B4-BE49-F238E27FC236}">
                <a16:creationId xmlns:a16="http://schemas.microsoft.com/office/drawing/2014/main" id="{BAB0A62F-DB8D-4C69-AE0E-D5AF643048A2}"/>
              </a:ext>
            </a:extLst>
          </p:cNvPr>
          <p:cNvSpPr txBox="1"/>
          <p:nvPr/>
        </p:nvSpPr>
        <p:spPr>
          <a:xfrm>
            <a:off x="6906186" y="1243121"/>
            <a:ext cx="5168081" cy="361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令导数为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0,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得到闭式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(closed-form)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解：</a:t>
            </a:r>
          </a:p>
        </p:txBody>
      </p:sp>
      <p:pic>
        <p:nvPicPr>
          <p:cNvPr id="28" name="图片 27" descr="ws_A14A.tmp">
            <a:extLst>
              <a:ext uri="{FF2B5EF4-FFF2-40B4-BE49-F238E27FC236}">
                <a16:creationId xmlns:a16="http://schemas.microsoft.com/office/drawing/2014/main" id="{9707F015-5305-43E2-B3EA-8C3B1A37E1EC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7669" y="2062715"/>
            <a:ext cx="3251200" cy="1524000"/>
          </a:xfrm>
          <a:prstGeom prst="rect">
            <a:avLst/>
          </a:prstGeom>
        </p:spPr>
      </p:pic>
      <p:pic>
        <p:nvPicPr>
          <p:cNvPr id="29" name="图片 28" descr="ws_A14B.tmp">
            <a:extLst>
              <a:ext uri="{FF2B5EF4-FFF2-40B4-BE49-F238E27FC236}">
                <a16:creationId xmlns:a16="http://schemas.microsoft.com/office/drawing/2014/main" id="{D7C88C22-7F74-4695-8010-E113810847D9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7727" y="4140993"/>
            <a:ext cx="2527300" cy="6477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8EC7B90-E23E-4F81-B5E4-8A272167FB1E}"/>
              </a:ext>
            </a:extLst>
          </p:cNvPr>
          <p:cNvSpPr/>
          <p:nvPr/>
        </p:nvSpPr>
        <p:spPr bwMode="auto">
          <a:xfrm>
            <a:off x="7592786" y="1926771"/>
            <a:ext cx="3603285" cy="3069772"/>
          </a:xfrm>
          <a:prstGeom prst="rect">
            <a:avLst/>
          </a:prstGeom>
          <a:solidFill>
            <a:srgbClr val="FFFF00">
              <a:alpha val="16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1" name="标题 8">
            <a:extLst>
              <a:ext uri="{FF2B5EF4-FFF2-40B4-BE49-F238E27FC236}">
                <a16:creationId xmlns:a16="http://schemas.microsoft.com/office/drawing/2014/main" id="{B0333571-75FE-4969-AFC6-F723E70724C7}"/>
              </a:ext>
            </a:extLst>
          </p:cNvPr>
          <p:cNvSpPr>
            <a:spLocks noGrp="1"/>
          </p:cNvSpPr>
          <p:nvPr/>
        </p:nvSpPr>
        <p:spPr>
          <a:xfrm>
            <a:off x="300869" y="275329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</p:spTree>
    <p:extLst>
      <p:ext uri="{BB962C8B-B14F-4D97-AF65-F5344CB8AC3E}">
        <p14:creationId xmlns:p14="http://schemas.microsoft.com/office/powerpoint/2010/main" val="59681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526760" y="2583088"/>
            <a:ext cx="2752193" cy="1"/>
          </a:xfrm>
          <a:custGeom>
            <a:avLst/>
            <a:gdLst/>
            <a:ahLst/>
            <a:cxnLst/>
            <a:rect l="0" t="0" r="0" b="0"/>
            <a:pathLst>
              <a:path w="2752193" h="1">
                <a:moveTo>
                  <a:pt x="0" y="0"/>
                </a:moveTo>
                <a:lnTo>
                  <a:pt x="2752192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751905" y="2568520"/>
            <a:ext cx="807758" cy="1"/>
          </a:xfrm>
          <a:custGeom>
            <a:avLst/>
            <a:gdLst/>
            <a:ahLst/>
            <a:cxnLst/>
            <a:rect l="0" t="0" r="0" b="0"/>
            <a:pathLst>
              <a:path w="807758" h="1">
                <a:moveTo>
                  <a:pt x="0" y="0"/>
                </a:moveTo>
                <a:lnTo>
                  <a:pt x="80775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638516" y="3383956"/>
            <a:ext cx="237094" cy="75325"/>
          </a:xfrm>
          <a:custGeom>
            <a:avLst/>
            <a:gdLst/>
            <a:ahLst/>
            <a:cxnLst/>
            <a:rect l="0" t="0" r="0" b="0"/>
            <a:pathLst>
              <a:path w="237094" h="75325">
                <a:moveTo>
                  <a:pt x="0" y="75324"/>
                </a:moveTo>
                <a:lnTo>
                  <a:pt x="237093" y="75324"/>
                </a:lnTo>
                <a:lnTo>
                  <a:pt x="2370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349476" y="3398341"/>
            <a:ext cx="106748" cy="67040"/>
          </a:xfrm>
          <a:custGeom>
            <a:avLst/>
            <a:gdLst/>
            <a:ahLst/>
            <a:cxnLst/>
            <a:rect l="0" t="0" r="0" b="0"/>
            <a:pathLst>
              <a:path w="106748" h="67040">
                <a:moveTo>
                  <a:pt x="0" y="0"/>
                </a:moveTo>
                <a:lnTo>
                  <a:pt x="106747" y="0"/>
                </a:lnTo>
                <a:lnTo>
                  <a:pt x="106747" y="67039"/>
                </a:lnTo>
                <a:lnTo>
                  <a:pt x="0" y="6703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89344" y="3491473"/>
            <a:ext cx="1383080" cy="1"/>
          </a:xfrm>
          <a:custGeom>
            <a:avLst/>
            <a:gdLst/>
            <a:ahLst/>
            <a:cxnLst/>
            <a:rect l="0" t="0" r="0" b="0"/>
            <a:pathLst>
              <a:path w="1383080" h="1">
                <a:moveTo>
                  <a:pt x="0" y="0"/>
                </a:moveTo>
                <a:lnTo>
                  <a:pt x="138307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15369" y="5880180"/>
            <a:ext cx="5784419" cy="1"/>
          </a:xfrm>
          <a:custGeom>
            <a:avLst/>
            <a:gdLst/>
            <a:ahLst/>
            <a:cxnLst/>
            <a:rect l="0" t="0" r="0" b="0"/>
            <a:pathLst>
              <a:path w="5784419" h="1">
                <a:moveTo>
                  <a:pt x="0" y="0"/>
                </a:moveTo>
                <a:lnTo>
                  <a:pt x="5784418" y="0"/>
                </a:lnTo>
              </a:path>
            </a:pathLst>
          </a:custGeom>
          <a:ln w="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024125" y="5042824"/>
            <a:ext cx="2434071" cy="1"/>
          </a:xfrm>
          <a:custGeom>
            <a:avLst/>
            <a:gdLst/>
            <a:ahLst/>
            <a:cxnLst/>
            <a:rect l="0" t="0" r="0" b="0"/>
            <a:pathLst>
              <a:path w="2434071" h="1">
                <a:moveTo>
                  <a:pt x="0" y="0"/>
                </a:moveTo>
                <a:lnTo>
                  <a:pt x="243407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4" name="图片 13" descr="ws_A3E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900" y="2260600"/>
            <a:ext cx="2768600" cy="330200"/>
          </a:xfrm>
          <a:prstGeom prst="rect">
            <a:avLst/>
          </a:prstGeom>
        </p:spPr>
      </p:pic>
      <p:pic>
        <p:nvPicPr>
          <p:cNvPr id="15" name="图片 14" descr="ws_A3E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3700" y="2273300"/>
            <a:ext cx="825500" cy="304800"/>
          </a:xfrm>
          <a:prstGeom prst="rect">
            <a:avLst/>
          </a:prstGeom>
        </p:spPr>
      </p:pic>
      <p:pic>
        <p:nvPicPr>
          <p:cNvPr id="16" name="图片 15" descr="ws_A3F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8900" y="3238500"/>
            <a:ext cx="254000" cy="152400"/>
          </a:xfrm>
          <a:prstGeom prst="rect">
            <a:avLst/>
          </a:prstGeom>
        </p:spPr>
      </p:pic>
      <p:pic>
        <p:nvPicPr>
          <p:cNvPr id="17" name="图片 16" descr="ws_A3F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0100" y="3175000"/>
            <a:ext cx="127000" cy="241300"/>
          </a:xfrm>
          <a:prstGeom prst="rect">
            <a:avLst/>
          </a:prstGeom>
        </p:spPr>
      </p:pic>
      <p:pic>
        <p:nvPicPr>
          <p:cNvPr id="18" name="图片 17" descr="ws_A3F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6900" y="3175000"/>
            <a:ext cx="1409700" cy="317500"/>
          </a:xfrm>
          <a:prstGeom prst="rect">
            <a:avLst/>
          </a:prstGeom>
        </p:spPr>
      </p:pic>
      <p:pic>
        <p:nvPicPr>
          <p:cNvPr id="19" name="图片 18" descr="ws_A3F3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3400" y="3886200"/>
            <a:ext cx="5803900" cy="2006600"/>
          </a:xfrm>
          <a:prstGeom prst="rect">
            <a:avLst/>
          </a:prstGeom>
        </p:spPr>
      </p:pic>
      <p:pic>
        <p:nvPicPr>
          <p:cNvPr id="20" name="图片 19" descr="ws_A404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13700" y="4711700"/>
            <a:ext cx="2451100" cy="330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0023" y="464991"/>
            <a:ext cx="6463308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multi-variate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线性回归</a:t>
            </a:r>
            <a:r>
              <a:rPr kumimoji="0" lang="zh-CN" altLang="en-US" sz="27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70456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把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44368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16451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吸收入向量形式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48195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，数据集表示为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E10E81-E5C2-410A-A624-1CA3102FD3B4}"/>
              </a:ext>
            </a:extLst>
          </p:cNvPr>
          <p:cNvGrpSpPr/>
          <p:nvPr/>
        </p:nvGrpSpPr>
        <p:grpSpPr>
          <a:xfrm>
            <a:off x="3025140" y="1277111"/>
            <a:ext cx="5073397" cy="650750"/>
            <a:chOff x="3025140" y="1277111"/>
            <a:chExt cx="5073397" cy="650750"/>
          </a:xfrm>
        </p:grpSpPr>
        <p:sp>
          <p:nvSpPr>
            <p:cNvPr id="2" name="任意多边形 1"/>
            <p:cNvSpPr/>
            <p:nvPr/>
          </p:nvSpPr>
          <p:spPr>
            <a:xfrm>
              <a:off x="3192973" y="1775118"/>
              <a:ext cx="2314924" cy="1"/>
            </a:xfrm>
            <a:custGeom>
              <a:avLst/>
              <a:gdLst/>
              <a:ahLst/>
              <a:cxnLst/>
              <a:rect l="0" t="0" r="0" b="0"/>
              <a:pathLst>
                <a:path w="2314924" h="1">
                  <a:moveTo>
                    <a:pt x="0" y="0"/>
                  </a:moveTo>
                  <a:lnTo>
                    <a:pt x="231492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6552422" y="1767748"/>
              <a:ext cx="1341189" cy="1"/>
            </a:xfrm>
            <a:custGeom>
              <a:avLst/>
              <a:gdLst/>
              <a:ahLst/>
              <a:cxnLst/>
              <a:rect l="0" t="0" r="0" b="0"/>
              <a:pathLst>
                <a:path w="1341189" h="1">
                  <a:moveTo>
                    <a:pt x="0" y="0"/>
                  </a:moveTo>
                  <a:lnTo>
                    <a:pt x="13411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025140" y="1277111"/>
              <a:ext cx="5073397" cy="650750"/>
            </a:xfrm>
            <a:custGeom>
              <a:avLst/>
              <a:gdLst/>
              <a:ahLst/>
              <a:cxnLst/>
              <a:rect l="0" t="0" r="0" b="0"/>
              <a:pathLst>
                <a:path w="5073397" h="650750">
                  <a:moveTo>
                    <a:pt x="0" y="650749"/>
                  </a:moveTo>
                  <a:lnTo>
                    <a:pt x="5073396" y="650749"/>
                  </a:lnTo>
                  <a:lnTo>
                    <a:pt x="5073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图片 11" descr="ws_A3DC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5000" y="1435100"/>
              <a:ext cx="2349500" cy="342900"/>
            </a:xfrm>
            <a:prstGeom prst="rect">
              <a:avLst/>
            </a:prstGeom>
          </p:spPr>
        </p:pic>
        <p:pic>
          <p:nvPicPr>
            <p:cNvPr id="13" name="图片 12" descr="ws_A3DD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0500" y="1447800"/>
              <a:ext cx="1371600" cy="317500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DD51574-EF80-4E1D-BE7E-C1466F06C043}"/>
                </a:ext>
              </a:extLst>
            </p:cNvPr>
            <p:cNvSpPr/>
            <p:nvPr/>
          </p:nvSpPr>
          <p:spPr>
            <a:xfrm>
              <a:off x="5669042" y="138044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使得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B3B49BA-E1D1-474F-A738-33DBCDBCEC51}"/>
              </a:ext>
            </a:extLst>
          </p:cNvPr>
          <p:cNvSpPr/>
          <p:nvPr/>
        </p:nvSpPr>
        <p:spPr>
          <a:xfrm>
            <a:off x="997659" y="223849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每一样本含多个变量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6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3554309" y="4038756"/>
            <a:ext cx="2917650" cy="1"/>
          </a:xfrm>
          <a:custGeom>
            <a:avLst/>
            <a:gdLst/>
            <a:ahLst/>
            <a:cxnLst/>
            <a:rect l="0" t="0" r="0" b="0"/>
            <a:pathLst>
              <a:path w="2917650" h="1">
                <a:moveTo>
                  <a:pt x="0" y="0"/>
                </a:moveTo>
                <a:lnTo>
                  <a:pt x="291764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0" name="图片 9" descr="ws_A6A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5731" y="1673470"/>
            <a:ext cx="4610100" cy="685800"/>
          </a:xfrm>
          <a:prstGeom prst="rect">
            <a:avLst/>
          </a:prstGeom>
        </p:spPr>
      </p:pic>
      <p:pic>
        <p:nvPicPr>
          <p:cNvPr id="13" name="图片 12" descr="ws_A6B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5398" y="3199840"/>
            <a:ext cx="2946400" cy="660400"/>
          </a:xfrm>
          <a:prstGeom prst="rect">
            <a:avLst/>
          </a:prstGeom>
        </p:spPr>
      </p:pic>
      <p:pic>
        <p:nvPicPr>
          <p:cNvPr id="19" name="图片 18" descr="ws_A6C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7374" y="5959446"/>
            <a:ext cx="482600" cy="101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4836" y="516492"/>
            <a:ext cx="2769989" cy="3867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2400" algn="l"/>
              </a:tabLs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多元线性回归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93BBF2-E95C-4F02-882F-535FC058D272}"/>
              </a:ext>
            </a:extLst>
          </p:cNvPr>
          <p:cNvGrpSpPr/>
          <p:nvPr/>
        </p:nvGrpSpPr>
        <p:grpSpPr>
          <a:xfrm>
            <a:off x="1325425" y="2444109"/>
            <a:ext cx="6191832" cy="484363"/>
            <a:chOff x="1887074" y="2626122"/>
            <a:chExt cx="6191832" cy="484363"/>
          </a:xfrm>
        </p:grpSpPr>
        <p:sp>
          <p:nvSpPr>
            <p:cNvPr id="3" name="任意多边形 2"/>
            <p:cNvSpPr/>
            <p:nvPr/>
          </p:nvSpPr>
          <p:spPr>
            <a:xfrm>
              <a:off x="2472308" y="3100484"/>
              <a:ext cx="3599625" cy="1"/>
            </a:xfrm>
            <a:custGeom>
              <a:avLst/>
              <a:gdLst/>
              <a:ahLst/>
              <a:cxnLst/>
              <a:rect l="0" t="0" r="0" b="0"/>
              <a:pathLst>
                <a:path w="3599625" h="1">
                  <a:moveTo>
                    <a:pt x="0" y="0"/>
                  </a:moveTo>
                  <a:lnTo>
                    <a:pt x="359962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6843352" y="3035368"/>
              <a:ext cx="237852" cy="75117"/>
            </a:xfrm>
            <a:custGeom>
              <a:avLst/>
              <a:gdLst/>
              <a:ahLst/>
              <a:cxnLst/>
              <a:rect l="0" t="0" r="0" b="0"/>
              <a:pathLst>
                <a:path w="237852" h="75117">
                  <a:moveTo>
                    <a:pt x="0" y="75116"/>
                  </a:moveTo>
                  <a:lnTo>
                    <a:pt x="237851" y="75116"/>
                  </a:lnTo>
                  <a:lnTo>
                    <a:pt x="237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1" name="图片 10" descr="ws_A6A5.tmp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2370" y="2626122"/>
              <a:ext cx="3619500" cy="381000"/>
            </a:xfrm>
            <a:prstGeom prst="rect">
              <a:avLst/>
            </a:prstGeom>
          </p:spPr>
        </p:pic>
        <p:pic>
          <p:nvPicPr>
            <p:cNvPr id="12" name="图片 11" descr="ws_A6A6.tmp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878" y="2661881"/>
              <a:ext cx="266700" cy="2413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887074" y="2677705"/>
              <a:ext cx="282129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93559" y="2687858"/>
              <a:ext cx="564257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，对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32520" y="2698268"/>
              <a:ext cx="846386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求导：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94067" y="4048876"/>
            <a:ext cx="5488682" cy="2656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36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然而，麻烦来了：涉及矩阵求逆！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36449" y="5894106"/>
            <a:ext cx="4435510" cy="2519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此时需求助于归纳偏好，或引入 </a:t>
            </a: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正则化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2808" y="5899098"/>
            <a:ext cx="126637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(regularization)</a:t>
            </a:r>
            <a:endParaRPr kumimoji="0" lang="zh-CN" altLang="en-US" sz="159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71005" y="5891654"/>
            <a:ext cx="1030154" cy="2736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11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章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BE010C7-82D5-40DD-B4FA-FA6A8FAFDF5A}"/>
              </a:ext>
            </a:extLst>
          </p:cNvPr>
          <p:cNvSpPr/>
          <p:nvPr/>
        </p:nvSpPr>
        <p:spPr>
          <a:xfrm>
            <a:off x="915700" y="1130956"/>
            <a:ext cx="3852337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同样采用最小二乘法求解，有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8FD0D-DDA9-4965-8D0B-38B4CFA6126A}"/>
              </a:ext>
            </a:extLst>
          </p:cNvPr>
          <p:cNvGrpSpPr/>
          <p:nvPr/>
        </p:nvGrpSpPr>
        <p:grpSpPr>
          <a:xfrm>
            <a:off x="5112421" y="3397921"/>
            <a:ext cx="2311616" cy="486906"/>
            <a:chOff x="6444464" y="3420631"/>
            <a:chExt cx="2311616" cy="486906"/>
          </a:xfrm>
        </p:grpSpPr>
        <p:sp>
          <p:nvSpPr>
            <p:cNvPr id="2" name="任意多边形 1"/>
            <p:cNvSpPr/>
            <p:nvPr/>
          </p:nvSpPr>
          <p:spPr>
            <a:xfrm>
              <a:off x="8518229" y="3832420"/>
              <a:ext cx="237851" cy="75117"/>
            </a:xfrm>
            <a:custGeom>
              <a:avLst/>
              <a:gdLst/>
              <a:ahLst/>
              <a:cxnLst/>
              <a:rect l="0" t="0" r="0" b="0"/>
              <a:pathLst>
                <a:path w="237851" h="75117">
                  <a:moveTo>
                    <a:pt x="0" y="75116"/>
                  </a:moveTo>
                  <a:lnTo>
                    <a:pt x="237850" y="75116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8" name="图片 17" descr="ws_A6CC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4700" y="3476725"/>
              <a:ext cx="254000" cy="24130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70952C2-E92E-4B98-8EC1-B18407B92B49}"/>
                </a:ext>
              </a:extLst>
            </p:cNvPr>
            <p:cNvSpPr/>
            <p:nvPr/>
          </p:nvSpPr>
          <p:spPr>
            <a:xfrm>
              <a:off x="6444464" y="3420631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令其为零可得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9CF961-46B1-4642-8C79-FFF1184BA3C8}"/>
              </a:ext>
            </a:extLst>
          </p:cNvPr>
          <p:cNvGrpSpPr/>
          <p:nvPr/>
        </p:nvGrpSpPr>
        <p:grpSpPr>
          <a:xfrm>
            <a:off x="1011237" y="4612312"/>
            <a:ext cx="8729538" cy="978928"/>
            <a:chOff x="1011237" y="4612312"/>
            <a:chExt cx="8729538" cy="978928"/>
          </a:xfrm>
        </p:grpSpPr>
        <p:sp>
          <p:nvSpPr>
            <p:cNvPr id="6" name="任意多边形 5"/>
            <p:cNvSpPr/>
            <p:nvPr/>
          </p:nvSpPr>
          <p:spPr>
            <a:xfrm>
              <a:off x="1661199" y="4957446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564494" y="5048006"/>
              <a:ext cx="2547828" cy="1"/>
            </a:xfrm>
            <a:custGeom>
              <a:avLst/>
              <a:gdLst/>
              <a:ahLst/>
              <a:cxnLst/>
              <a:rect l="0" t="0" r="0" b="0"/>
              <a:pathLst>
                <a:path w="2649275" h="1">
                  <a:moveTo>
                    <a:pt x="0" y="0"/>
                  </a:moveTo>
                  <a:lnTo>
                    <a:pt x="264927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661199" y="5515230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71594" y="5492235"/>
              <a:ext cx="228743" cy="75118"/>
            </a:xfrm>
            <a:custGeom>
              <a:avLst/>
              <a:gdLst/>
              <a:ahLst/>
              <a:cxnLst/>
              <a:rect l="0" t="0" r="0" b="0"/>
              <a:pathLst>
                <a:path w="237851" h="75118">
                  <a:moveTo>
                    <a:pt x="0" y="75117"/>
                  </a:moveTo>
                  <a:lnTo>
                    <a:pt x="237850" y="75117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4" name="图片 13" descr="ws_A6B8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062" y="4701212"/>
              <a:ext cx="659539" cy="266700"/>
            </a:xfrm>
            <a:prstGeom prst="rect">
              <a:avLst/>
            </a:prstGeom>
          </p:spPr>
        </p:pic>
        <p:pic>
          <p:nvPicPr>
            <p:cNvPr id="15" name="图片 14" descr="ws_A6B9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6919" y="4612312"/>
              <a:ext cx="2564874" cy="444500"/>
            </a:xfrm>
            <a:prstGeom prst="rect">
              <a:avLst/>
            </a:prstGeom>
          </p:spPr>
        </p:pic>
        <p:pic>
          <p:nvPicPr>
            <p:cNvPr id="16" name="图片 15" descr="ws_A6BA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0062" y="5260012"/>
              <a:ext cx="659539" cy="266700"/>
            </a:xfrm>
            <a:prstGeom prst="rect">
              <a:avLst/>
            </a:prstGeom>
          </p:spPr>
        </p:pic>
        <p:pic>
          <p:nvPicPr>
            <p:cNvPr id="17" name="图片 16" descr="ws_A6BB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4288" y="5285412"/>
              <a:ext cx="256487" cy="2413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1237" y="4678326"/>
              <a:ext cx="628377" cy="83830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24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  <a:p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40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90163" y="5274678"/>
              <a:ext cx="6857126" cy="31656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lvl="0">
                <a:lnSpc>
                  <a:spcPts val="2404"/>
                </a:lnSpc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不满秩</a:t>
              </a:r>
              <a:r>
                <a:rPr lang="zh-CN" altLang="en-US" sz="2400" dirty="0"/>
                <a:t>（如变量数大于样例数的情况）</a:t>
              </a: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，则可解出多个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4A31717-424F-4CC4-B6CD-3B9459800812}"/>
                </a:ext>
              </a:extLst>
            </p:cNvPr>
            <p:cNvSpPr/>
            <p:nvPr/>
          </p:nvSpPr>
          <p:spPr>
            <a:xfrm>
              <a:off x="2390163" y="4701212"/>
              <a:ext cx="2076871" cy="370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满秩或正定，则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01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j-cs"/>
              </a:rPr>
              <a:t>线性模型的变化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/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假设样例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所对应的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输出标记是在指数尺度上变化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（如右图坐标点），能否使用线性模型进行逼近？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  <a:blipFill>
                <a:blip r:embed="rId2"/>
                <a:stretch>
                  <a:fillRect l="-773" b="-12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ln</m:t>
                      </m:r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59670B7-4008-4F73-BA6D-7B47A58F5B1F}"/>
              </a:ext>
            </a:extLst>
          </p:cNvPr>
          <p:cNvSpPr/>
          <p:nvPr/>
        </p:nvSpPr>
        <p:spPr>
          <a:xfrm>
            <a:off x="9385218" y="481511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对数线性回归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593D1F1A-E444-4AC8-A596-8768BECD747D}"/>
              </a:ext>
            </a:extLst>
          </p:cNvPr>
          <p:cNvSpPr/>
          <p:nvPr/>
        </p:nvSpPr>
        <p:spPr bwMode="auto">
          <a:xfrm rot="5400000">
            <a:off x="4004751" y="2827330"/>
            <a:ext cx="369330" cy="68991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339862-0A3D-4BE7-A8AB-467D63801DDF}"/>
              </a:ext>
            </a:extLst>
          </p:cNvPr>
          <p:cNvSpPr/>
          <p:nvPr/>
        </p:nvSpPr>
        <p:spPr>
          <a:xfrm>
            <a:off x="4597821" y="2964881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用线性模型逼近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的衍生物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9D869A-F656-4CC3-8FF1-51D35B62F64D}"/>
              </a:ext>
            </a:extLst>
          </p:cNvPr>
          <p:cNvSpPr/>
          <p:nvPr/>
        </p:nvSpPr>
        <p:spPr>
          <a:xfrm>
            <a:off x="2974387" y="3496087"/>
            <a:ext cx="1837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/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该模型实际上是用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逼近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虽然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形式上仍是线性回归，但实质上求取了输入空间到输出空间的非线性函数映射。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--log link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  <a:blipFill>
                <a:blip r:embed="rId4"/>
                <a:stretch>
                  <a:fillRect l="-905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/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广义线性模型：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用单调可微函数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(∙)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将线性回归模型与真实标记联系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: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9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  <a:blipFill>
                <a:blip r:embed="rId5"/>
                <a:stretch>
                  <a:fillRect l="-774" t="-9231" r="-155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/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2CCC42-3D1F-4E8F-8104-42D09B9299B4}"/>
              </a:ext>
            </a:extLst>
          </p:cNvPr>
          <p:cNvGrpSpPr/>
          <p:nvPr/>
        </p:nvGrpSpPr>
        <p:grpSpPr>
          <a:xfrm>
            <a:off x="8064922" y="1075554"/>
            <a:ext cx="3870962" cy="3488282"/>
            <a:chOff x="8159886" y="1555267"/>
            <a:chExt cx="3712549" cy="33466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DA01C9-34FC-4419-B39E-7DB236F9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9886" y="1555267"/>
              <a:ext cx="3712549" cy="3346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/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/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414F369-32AD-45CD-8477-194130591324}"/>
                </a:ext>
              </a:extLst>
            </p:cNvPr>
            <p:cNvSpPr/>
            <p:nvPr/>
          </p:nvSpPr>
          <p:spPr>
            <a:xfrm>
              <a:off x="10716087" y="4049905"/>
              <a:ext cx="118699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3FAAF0-850A-484F-9B0E-CCE2A9D1765A}"/>
              </a:ext>
            </a:extLst>
          </p:cNvPr>
          <p:cNvGrpSpPr/>
          <p:nvPr/>
        </p:nvGrpSpPr>
        <p:grpSpPr>
          <a:xfrm>
            <a:off x="1064994" y="2011863"/>
            <a:ext cx="6367257" cy="834240"/>
            <a:chOff x="2182553" y="1264201"/>
            <a:chExt cx="6367257" cy="834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/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ts val="211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华文楷体" panose="02010600040101010101" pitchFamily="2" charset="-122"/>
                      <a:cs typeface="+mn-cs"/>
                    </a:rPr>
                    <a:t>对于样例</a:t>
                  </a:r>
                  <a14:m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kumimoji="0" lang="zh-CN" alt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blipFill>
                  <a:blip r:embed="rId14"/>
                  <a:stretch>
                    <a:fillRect l="-9455" t="-40000" r="-1818" b="-5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FA34289-19BA-47A6-9F1D-2ECCCF833D19}"/>
                </a:ext>
              </a:extLst>
            </p:cNvPr>
            <p:cNvSpPr txBox="1"/>
            <p:nvPr/>
          </p:nvSpPr>
          <p:spPr>
            <a:xfrm>
              <a:off x="3933162" y="1264201"/>
              <a:ext cx="4616648" cy="2711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若希望线性模型的预测值逼近真实标记，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5B1B18-6283-46A4-83DC-6CF168226CB6}"/>
                </a:ext>
              </a:extLst>
            </p:cNvPr>
            <p:cNvSpPr/>
            <p:nvPr/>
          </p:nvSpPr>
          <p:spPr>
            <a:xfrm>
              <a:off x="2291331" y="1735008"/>
              <a:ext cx="22990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9700" algn="l"/>
                  <a:tab pos="939800" algn="l"/>
                </a:tabLst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则从真实标记模型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: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/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94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175771" y="4899358"/>
            <a:ext cx="1479857" cy="1"/>
          </a:xfrm>
          <a:custGeom>
            <a:avLst/>
            <a:gdLst/>
            <a:ahLst/>
            <a:cxnLst/>
            <a:rect l="0" t="0" r="0" b="0"/>
            <a:pathLst>
              <a:path w="1479857" h="1">
                <a:moveTo>
                  <a:pt x="0" y="0"/>
                </a:moveTo>
                <a:lnTo>
                  <a:pt x="147985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5" name="图片 4" descr="ws_AD3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8074" y="3237106"/>
            <a:ext cx="2515882" cy="1003010"/>
          </a:xfrm>
          <a:prstGeom prst="rect">
            <a:avLst/>
          </a:prstGeom>
        </p:spPr>
      </p:pic>
      <p:pic>
        <p:nvPicPr>
          <p:cNvPr id="6" name="图片 5" descr="ws_AD3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1041" y="4944055"/>
            <a:ext cx="1498600" cy="330200"/>
          </a:xfrm>
          <a:prstGeom prst="rect">
            <a:avLst/>
          </a:prstGeom>
        </p:spPr>
      </p:pic>
      <p:pic>
        <p:nvPicPr>
          <p:cNvPr id="7" name="图片 6" descr="ws_AD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0901" y="5397508"/>
            <a:ext cx="2413000" cy="63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9837" y="461137"/>
            <a:ext cx="2923877" cy="3938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广义线性模型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11410" y="4317462"/>
            <a:ext cx="2861361" cy="3041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单调可微的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联结函数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3901" y="4353464"/>
            <a:ext cx="1340110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(link function)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2584" y="5019818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2630" y="4958122"/>
            <a:ext cx="3053721" cy="284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则得到对数线性回归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6C476B-B7FA-4A7F-BAE7-2CFBAA1866E5}"/>
              </a:ext>
            </a:extLst>
          </p:cNvPr>
          <p:cNvSpPr/>
          <p:nvPr/>
        </p:nvSpPr>
        <p:spPr>
          <a:xfrm>
            <a:off x="1526100" y="3213887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一般形式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11C966-D4F5-49F3-99E7-20DCE1E05DFE}"/>
              </a:ext>
            </a:extLst>
          </p:cNvPr>
          <p:cNvSpPr/>
          <p:nvPr/>
        </p:nvSpPr>
        <p:spPr>
          <a:xfrm>
            <a:off x="569837" y="1077081"/>
            <a:ext cx="11099499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广义线性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(generalized)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模型是线性模型的扩展，主要通过联结函数𝑔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(link function)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，使预测值落在响应变量的变幅内。例如逻辑回归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E568CA-EEA3-486D-A51A-47BCBE0FA69D}"/>
              </a:ext>
            </a:extLst>
          </p:cNvPr>
          <p:cNvGrpSpPr/>
          <p:nvPr/>
        </p:nvGrpSpPr>
        <p:grpSpPr>
          <a:xfrm>
            <a:off x="1063690" y="2192923"/>
            <a:ext cx="6848412" cy="734379"/>
            <a:chOff x="1063690" y="2192923"/>
            <a:chExt cx="6848412" cy="7343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F0255F8-38FE-4108-82E7-09C93B1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264" y="2192923"/>
              <a:ext cx="3631983" cy="73437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446B19-7750-413B-802E-F87968C78166}"/>
                </a:ext>
              </a:extLst>
            </p:cNvPr>
            <p:cNvSpPr/>
            <p:nvPr/>
          </p:nvSpPr>
          <p:spPr>
            <a:xfrm>
              <a:off x="5162631" y="2383274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（括号内为线性函数）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/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4810AD0-02B1-4273-B46B-7F71249CDE95}"/>
              </a:ext>
            </a:extLst>
          </p:cNvPr>
          <p:cNvSpPr/>
          <p:nvPr/>
        </p:nvSpPr>
        <p:spPr bwMode="auto">
          <a:xfrm>
            <a:off x="979042" y="2104509"/>
            <a:ext cx="7156580" cy="841689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43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>
                  <a:lnSpc>
                    <a:spcPct val="16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sz="5067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sz="5067" b="1" dirty="0">
                    <a:solidFill>
                      <a:schemeClr val="tx1"/>
                    </a:solidFill>
                  </a:rPr>
                  <a:t>3.1</a:t>
                </a:r>
                <a:r>
                  <a:rPr lang="zh-CN" altLang="en-US" sz="5067" b="1" dirty="0"/>
                  <a:t>：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（似然函数）给定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随机变量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，定义</a:t>
                </a: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Like</m:t>
                      </m:r>
                      <m:d>
                        <m:dPr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5067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,…,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50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5067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zh-CN" sz="5067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CN" altLang="zh-CN" sz="5067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个独立采样恰为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的概率，称为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概率分布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的似然函数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。</a:t>
                </a:r>
              </a:p>
              <a:p>
                <a:pPr marL="0" indent="959976">
                  <a:lnSpc>
                    <a:spcPct val="200000"/>
                  </a:lnSpc>
                  <a:spcBef>
                    <a:spcPts val="1600"/>
                  </a:spcBef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B290697-3FE1-48B9-9501-7E5FA7B359AB}"/>
              </a:ext>
            </a:extLst>
          </p:cNvPr>
          <p:cNvSpPr/>
          <p:nvPr/>
        </p:nvSpPr>
        <p:spPr>
          <a:xfrm>
            <a:off x="714743" y="1319064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似然函数定义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22DB44-FF6D-4F30-8CF2-737C24601D62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778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2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概率统计中的最大似然原则：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个独立采样，而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是使得似然函数最大化的一组参数，即</a:t>
                </a: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Like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可以断定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b="1" dirty="0">
                    <a:solidFill>
                      <a:srgbClr val="0070C0"/>
                    </a:solidFill>
                  </a:rPr>
                  <a:t>的概率分布是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zh-CN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5153B95-E59C-47DB-BCF3-763B4C277D37}"/>
              </a:ext>
            </a:extLst>
          </p:cNvPr>
          <p:cNvSpPr/>
          <p:nvPr/>
        </p:nvSpPr>
        <p:spPr>
          <a:xfrm>
            <a:off x="611481" y="1206692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最大似然原则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09BAFE-2E1D-4140-B996-9CC5D553C62B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10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3.2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（均方误差）线性回归目标函数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（损失函数）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称为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均方误差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中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均为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维向量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ℝ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为偏置</a:t>
                </a:r>
                <a:r>
                  <a:rPr lang="zh-CN" altLang="en-US" sz="3200" dirty="0"/>
                  <a:t>项，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的内积。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805FC33-0F10-49CE-A834-743853ABD129}"/>
              </a:ext>
            </a:extLst>
          </p:cNvPr>
          <p:cNvSpPr/>
          <p:nvPr/>
        </p:nvSpPr>
        <p:spPr>
          <a:xfrm>
            <a:off x="429023" y="307852"/>
            <a:ext cx="582723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38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</a:t>
            </a:r>
            <a:r>
              <a:rPr lang="zh-CN" altLang="zh-CN" sz="3600" b="1" dirty="0"/>
              <a:t>与均方误差</a:t>
            </a:r>
            <a:r>
              <a:rPr lang="zh-CN" altLang="en-US" sz="3600" b="1" dirty="0"/>
              <a:t>的</a:t>
            </a:r>
            <a:r>
              <a:rPr lang="zh-CN" altLang="zh-CN" sz="3600" b="1" dirty="0"/>
              <a:t>关系</a:t>
            </a:r>
            <a:endParaRPr lang="zh-CN" altLang="en-US" sz="36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EADC11-D693-41A0-B236-5F43361A69AF}"/>
              </a:ext>
            </a:extLst>
          </p:cNvPr>
          <p:cNvSpPr txBox="1"/>
          <p:nvPr/>
        </p:nvSpPr>
        <p:spPr>
          <a:xfrm>
            <a:off x="979714" y="1244385"/>
            <a:ext cx="5570756" cy="46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线性模型均方误差的定义：</a:t>
            </a:r>
          </a:p>
        </p:txBody>
      </p:sp>
    </p:spTree>
    <p:extLst>
      <p:ext uri="{BB962C8B-B14F-4D97-AF65-F5344CB8AC3E}">
        <p14:creationId xmlns:p14="http://schemas.microsoft.com/office/powerpoint/2010/main" val="164014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52C1F-FED7-4836-8E45-D477A2BA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EB808-55AD-4C9D-B7E6-A5C635E57A6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16963-B6C4-4825-8069-E9F84B5140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05E19-FB89-41EA-BB98-9A4572A475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/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对于线性模型，设预测结果（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+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𝑏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）与真实结果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之间误差为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,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即：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blipFill>
                <a:blip r:embed="rId2"/>
                <a:stretch>
                  <a:fillRect l="-593" t="-4348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/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1" lang="zh-CN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=</a:t>
                </a: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1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dPr>
                      <m:e>
                        <m:r>
                          <a:rPr kumimoji="1" lang="en-US" altLang="zh-CN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𝒘</m:t>
                        </m:r>
                        <m:r>
                          <a:rPr kumimoji="1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(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+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𝑏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Calibri" pitchFamily="34" charset="0"/>
                      </a:rPr>
                      <m:t>+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  <a:blipFill>
                <a:blip r:embed="rId3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/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通常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误差满足平均值为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0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的高斯分布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，即正态分布。那么在一个样本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上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和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的概率密度公式为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：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blipFill>
                <a:blip r:embed="rId4"/>
                <a:stretch>
                  <a:fillRect l="-482" t="-9231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/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exp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⁡(−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/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从而需要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blipFill>
                <a:blip r:embed="rId6"/>
                <a:stretch>
                  <a:fillRect l="-1138" t="-77632" b="-14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/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最小化：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𝑙𝑛𝐿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𝑚𝑙𝑛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𝜋𝜎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rad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/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取对数：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𝑙𝑛𝐿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𝑚𝑙𝑛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rad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𝒘</m:t>
                                        </m:r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zh-CN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blipFill>
                <a:blip r:embed="rId8"/>
                <a:stretch>
                  <a:fillRect l="-730" b="-7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36" y="2821500"/>
                <a:ext cx="9996748" cy="479106"/>
              </a:xfrm>
            </p:spPr>
            <p:txBody>
              <a:bodyPr/>
              <a:lstStyle>
                <a:lvl1pPr marL="469900" indent="-469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4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6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8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30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69900" marR="0" lvl="0" indent="-46990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6699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设基于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𝒘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以上正态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分布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模型对于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 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全部样</m:t>
                    </m:r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本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的似然函数为：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6" y="2821500"/>
                <a:ext cx="9996748" cy="479106"/>
              </a:xfr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270C0558-6CE7-431F-A8D0-C5ABF3440455}"/>
              </a:ext>
            </a:extLst>
          </p:cNvPr>
          <p:cNvSpPr/>
          <p:nvPr/>
        </p:nvSpPr>
        <p:spPr>
          <a:xfrm>
            <a:off x="11089849" y="4092299"/>
            <a:ext cx="946983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BABD336B-83D2-4425-B2B7-721EEB59D314}"/>
              </a:ext>
            </a:extLst>
          </p:cNvPr>
          <p:cNvSpPr/>
          <p:nvPr/>
        </p:nvSpPr>
        <p:spPr bwMode="auto">
          <a:xfrm>
            <a:off x="10712029" y="4025997"/>
            <a:ext cx="352211" cy="145604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8305EF-F9B6-4CAE-A355-9E2A327DF247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3DED1FF-C2CB-44BC-A284-3AEE21966D83}"/>
              </a:ext>
            </a:extLst>
          </p:cNvPr>
          <p:cNvSpPr/>
          <p:nvPr/>
        </p:nvSpPr>
        <p:spPr bwMode="auto">
          <a:xfrm>
            <a:off x="4612795" y="5993875"/>
            <a:ext cx="537307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/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7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线性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模型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损失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：</m:t>
                          </m:r>
                          <m: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/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最大化：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⁡(−</m:t>
                          </m:r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C990BD72-6045-454A-BE5F-A33F3D95D8E3}"/>
              </a:ext>
            </a:extLst>
          </p:cNvPr>
          <p:cNvSpPr/>
          <p:nvPr/>
        </p:nvSpPr>
        <p:spPr bwMode="auto">
          <a:xfrm>
            <a:off x="709127" y="3382257"/>
            <a:ext cx="10002902" cy="1409206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702E4-E2F9-4046-BD4D-DE1A1D94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模型建立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3C648-473C-4777-8B69-D1D97C75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18E966-4DCC-48FB-B02C-09FCEF1D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4905AE-1434-4046-B0E1-B864184A4D91}"/>
              </a:ext>
            </a:extLst>
          </p:cNvPr>
          <p:cNvSpPr/>
          <p:nvPr/>
        </p:nvSpPr>
        <p:spPr>
          <a:xfrm>
            <a:off x="584200" y="1264108"/>
            <a:ext cx="1066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  <a:latin typeface="-apple-system"/>
              </a:rPr>
              <a:t>模型</a:t>
            </a:r>
            <a:r>
              <a:rPr lang="zh-CN" altLang="en-US" sz="2000" b="1" dirty="0">
                <a:solidFill>
                  <a:srgbClr val="404040"/>
                </a:solidFill>
                <a:latin typeface="-apple-system"/>
              </a:rPr>
              <a:t>：在输入和输出之间建立函数模型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43E88-B7EE-43F6-9742-ACB2DD49CE4D}"/>
              </a:ext>
            </a:extLst>
          </p:cNvPr>
          <p:cNvSpPr/>
          <p:nvPr/>
        </p:nvSpPr>
        <p:spPr>
          <a:xfrm>
            <a:off x="505007" y="1619914"/>
            <a:ext cx="4902304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首先要建立一个近似的函数模型</a:t>
            </a: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46ED22-4CC2-4C7F-9580-5B829C75BF61}"/>
              </a:ext>
            </a:extLst>
          </p:cNvPr>
          <p:cNvSpPr/>
          <p:nvPr/>
        </p:nvSpPr>
        <p:spPr>
          <a:xfrm>
            <a:off x="505005" y="2113492"/>
            <a:ext cx="9803559" cy="97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通过与数据（包含特征向量的输入和对应的输出结果）的不断拟合，对这个函数模型进行微调</a:t>
            </a:r>
            <a:endParaRPr lang="en-US" altLang="zh-CN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1DAF0E-8271-4DE0-ACB1-30634825F8F8}"/>
              </a:ext>
            </a:extLst>
          </p:cNvPr>
          <p:cNvSpPr/>
          <p:nvPr/>
        </p:nvSpPr>
        <p:spPr>
          <a:xfrm>
            <a:off x="584199" y="3236089"/>
            <a:ext cx="1066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-apple-system"/>
              </a:rPr>
              <a:t>机器学习常用模型</a:t>
            </a:r>
            <a:r>
              <a:rPr lang="zh-CN" altLang="en-US" b="1" dirty="0">
                <a:solidFill>
                  <a:srgbClr val="404040"/>
                </a:solidFill>
                <a:latin typeface="-apple-system"/>
              </a:rPr>
              <a:t>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53D484-8AED-4C3C-B586-FBCC310C16F6}"/>
              </a:ext>
            </a:extLst>
          </p:cNvPr>
          <p:cNvSpPr/>
          <p:nvPr/>
        </p:nvSpPr>
        <p:spPr>
          <a:xfrm>
            <a:off x="550068" y="382574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回归模型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0FF0D6-7AB8-4E43-8677-A20EB0805F2B}"/>
              </a:ext>
            </a:extLst>
          </p:cNvPr>
          <p:cNvSpPr/>
          <p:nvPr/>
        </p:nvSpPr>
        <p:spPr>
          <a:xfrm>
            <a:off x="548646" y="4722591"/>
            <a:ext cx="3619902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支持向量机与核方法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E9FC67-8AB1-479C-9760-7ABA5E0E594D}"/>
              </a:ext>
            </a:extLst>
          </p:cNvPr>
          <p:cNvSpPr/>
          <p:nvPr/>
        </p:nvSpPr>
        <p:spPr>
          <a:xfrm>
            <a:off x="4945228" y="384418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神经网络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A3A713-37CB-487E-A75D-188B1A202DC6}"/>
              </a:ext>
            </a:extLst>
          </p:cNvPr>
          <p:cNvSpPr/>
          <p:nvPr/>
        </p:nvSpPr>
        <p:spPr>
          <a:xfrm>
            <a:off x="548646" y="5264765"/>
            <a:ext cx="2593980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决策树模型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4981FC-864F-427B-A12A-B371B53ED045}"/>
              </a:ext>
            </a:extLst>
          </p:cNvPr>
          <p:cNvSpPr/>
          <p:nvPr/>
        </p:nvSpPr>
        <p:spPr>
          <a:xfrm>
            <a:off x="4930321" y="5155294"/>
            <a:ext cx="213552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</a:rPr>
              <a:t>………..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C3B8E9-0FA1-4214-837E-430794933515}"/>
              </a:ext>
            </a:extLst>
          </p:cNvPr>
          <p:cNvSpPr/>
          <p:nvPr/>
        </p:nvSpPr>
        <p:spPr>
          <a:xfrm>
            <a:off x="1771096" y="4330578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普通线性回归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EF643E-C59C-4E9C-B82B-C3F71FF023AC}"/>
              </a:ext>
            </a:extLst>
          </p:cNvPr>
          <p:cNvSpPr/>
          <p:nvPr/>
        </p:nvSpPr>
        <p:spPr>
          <a:xfrm>
            <a:off x="3651284" y="433684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逻辑回归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6EE378-F88C-480C-98A9-38DB489FB202}"/>
              </a:ext>
            </a:extLst>
          </p:cNvPr>
          <p:cNvSpPr/>
          <p:nvPr/>
        </p:nvSpPr>
        <p:spPr>
          <a:xfrm>
            <a:off x="4945228" y="4515244"/>
            <a:ext cx="3106941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朴素贝叶斯模型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6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一般地，设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正态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分布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的似然函数为：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F07E551-C59E-46DD-89B2-0A8F724DE342}"/>
              </a:ext>
            </a:extLst>
          </p:cNvPr>
          <p:cNvSpPr/>
          <p:nvPr/>
        </p:nvSpPr>
        <p:spPr>
          <a:xfrm>
            <a:off x="537461" y="30438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/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4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𝒘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altLang="zh-CN" sz="2400" b="1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kumimoji="0" lang="zh-CN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/>
                                                          <a:cs typeface="+mn-cs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D2120F1-2529-46ED-A4CB-A75F10037784}"/>
              </a:ext>
            </a:extLst>
          </p:cNvPr>
          <p:cNvSpPr/>
          <p:nvPr/>
        </p:nvSpPr>
        <p:spPr>
          <a:xfrm>
            <a:off x="944775" y="3221060"/>
            <a:ext cx="5416868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该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有以下的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/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 </m:t>
                          </m:r>
                          <m:limLow>
                            <m:limLow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Like</m:t>
                          </m:r>
                          <m:d>
                            <m:d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argmin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12FF10C-77FC-4F7F-ACBE-7C1FB34DAD53}"/>
              </a:ext>
            </a:extLst>
          </p:cNvPr>
          <p:cNvSpPr/>
          <p:nvPr/>
        </p:nvSpPr>
        <p:spPr>
          <a:xfrm>
            <a:off x="1021834" y="5065191"/>
            <a:ext cx="6994222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即使：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最大化似然函数等价于最小化均方误差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781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C703E-2BB0-4C77-A1FE-93884AE2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F9EE6-4271-4843-ABCD-3DCBDC3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62FFF-479A-4222-AB8C-2E6F2E40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A00730-EC48-45D3-BB1B-C18A48183740}"/>
              </a:ext>
            </a:extLst>
          </p:cNvPr>
          <p:cNvSpPr txBox="1"/>
          <p:nvPr/>
        </p:nvSpPr>
        <p:spPr>
          <a:xfrm>
            <a:off x="766232" y="1117589"/>
            <a:ext cx="10034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【例题</a:t>
            </a:r>
            <a:r>
              <a:rPr lang="en-US" altLang="zh-CN" dirty="0">
                <a:solidFill>
                  <a:schemeClr val="tx1"/>
                </a:solidFill>
              </a:rPr>
              <a:t>3.1</a:t>
            </a:r>
            <a:r>
              <a:rPr lang="zh-CN" altLang="zh-CN" dirty="0">
                <a:solidFill>
                  <a:schemeClr val="tx1"/>
                </a:solidFill>
              </a:rPr>
              <a:t>】 某企业某商品月广告费用与月销售量数据如</a:t>
            </a:r>
            <a:r>
              <a:rPr lang="zh-CN" altLang="en-US" dirty="0">
                <a:solidFill>
                  <a:schemeClr val="tx1"/>
                </a:solidFill>
              </a:rPr>
              <a:t>下表</a:t>
            </a:r>
            <a:r>
              <a:rPr lang="zh-CN" altLang="zh-CN" dirty="0">
                <a:solidFill>
                  <a:schemeClr val="tx1"/>
                </a:solidFill>
              </a:rPr>
              <a:t>所示，试通过线性回归模型分析预测这两组数据之间的关系。</a:t>
            </a:r>
            <a:r>
              <a:rPr lang="en-US" altLang="zh-CN" dirty="0"/>
              <a:t>		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20930" r="-412335" b="-6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94545" r="-41233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191071" r="-412335" b="-2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88095" r="-412335" b="-26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66071" r="-412335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474545" r="-41233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921D532-8446-4CC6-8237-F1F5DE9F4709}"/>
              </a:ext>
            </a:extLst>
          </p:cNvPr>
          <p:cNvSpPr txBox="1"/>
          <p:nvPr/>
        </p:nvSpPr>
        <p:spPr>
          <a:xfrm>
            <a:off x="766232" y="3804047"/>
            <a:ext cx="92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【解】 首先将表中的样本数据可视化，如</a:t>
            </a:r>
            <a:r>
              <a:rPr lang="zh-CN" altLang="en-US" dirty="0">
                <a:solidFill>
                  <a:schemeClr val="tx1"/>
                </a:solidFill>
              </a:rPr>
              <a:t>下</a:t>
            </a:r>
            <a:r>
              <a:rPr lang="zh-CN" altLang="zh-CN" dirty="0">
                <a:solidFill>
                  <a:schemeClr val="tx1"/>
                </a:solidFill>
              </a:rPr>
              <a:t>图所示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不难发现它们基本上成直线排列。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7EC1B4-2619-4046-B258-CC6054FB30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14604" y="4397249"/>
            <a:ext cx="3036498" cy="199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/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之间的关系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可表示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令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特征向量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，则可将表中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值代入公式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zh-CN" altLang="zh-CN" dirty="0"/>
                  <a:t>中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(0.968, 0.191)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得到线性回归模型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=0.968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+0.191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  <a:blipFill>
                <a:blip r:embed="rId4"/>
                <a:stretch>
                  <a:fillRect l="-695" t="-1385" b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56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0949" y="276349"/>
            <a:ext cx="7997890" cy="530614"/>
          </a:xfrm>
        </p:spPr>
        <p:txBody>
          <a:bodyPr/>
          <a:lstStyle/>
          <a:p>
            <a:r>
              <a:rPr lang="zh-CN" altLang="en-US" dirty="0"/>
              <a:t>作业一：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594803" y="1316854"/>
            <a:ext cx="7918882" cy="493712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使用以下商品房销售记录表数据，用最小二乘法，编程实现一个房价预测系统。</a:t>
            </a:r>
            <a:endParaRPr lang="en-US" altLang="zh-CN" dirty="0">
              <a:latin typeface="+mn-ea"/>
            </a:endParaRPr>
          </a:p>
          <a:p>
            <a:pPr marL="471170" lvl="1" indent="0">
              <a:buNone/>
            </a:pPr>
            <a:endParaRPr lang="zh-CN" altLang="en-US" dirty="0"/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99111BA5-A6D7-43AD-A2ED-0431206A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45DDFE8-F322-4423-A82F-26EB71676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79984" y="6553200"/>
            <a:ext cx="2641600" cy="228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49ADDD-72A9-4FCA-ADBA-DD0174A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0" y="2491290"/>
            <a:ext cx="6273357" cy="37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A71055-5283-4000-BDD4-5BA57B77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C1E554-E750-41F9-8B45-22EDEEA1C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11A585-4B9B-4BCB-9551-6FDFE7D2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420651"/>
            <a:ext cx="6565900" cy="4842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A3DE75-34D7-4E78-8C58-BBA4DA03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87" y="465383"/>
            <a:ext cx="8452663" cy="4842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07528-CC46-4756-93E3-BB889A3AC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72" y="465383"/>
            <a:ext cx="4638183" cy="50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EA31A-F10C-4A97-9873-A723B3C1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589E0-BAE3-4814-A04E-C7382DB75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839795-9308-418C-A208-046C9C40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7" y="400724"/>
            <a:ext cx="8404383" cy="5756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F06AA5-6BFC-4A78-9340-E7E60F99F36A}"/>
              </a:ext>
            </a:extLst>
          </p:cNvPr>
          <p:cNvSpPr txBox="1"/>
          <p:nvPr/>
        </p:nvSpPr>
        <p:spPr>
          <a:xfrm>
            <a:off x="6559420" y="446936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  <a:r>
              <a:rPr lang="en-US" altLang="zh-CN" dirty="0"/>
              <a:t>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3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05C0B6-5BD4-4358-A4CD-F6A6FFF0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9D2C02-8E06-4DFE-AA2A-2E59127E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D19E4-52F8-4846-B66E-441F979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1006063"/>
            <a:ext cx="7621772" cy="5436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DB3261-7144-496D-B41D-C09F77C6E7B2}"/>
              </a:ext>
            </a:extLst>
          </p:cNvPr>
          <p:cNvSpPr/>
          <p:nvPr/>
        </p:nvSpPr>
        <p:spPr>
          <a:xfrm>
            <a:off x="419752" y="37252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89735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FBAEA-1434-4C4A-9498-B7259EDD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6D3B61-FD9E-45D0-B236-DD8BA067E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443175-E03F-47CB-A3C6-6921575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1073445"/>
            <a:ext cx="10171926" cy="2132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61FEE-5C6F-4252-9D6B-D2BCA883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41455"/>
            <a:ext cx="9591675" cy="194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8AF89C-4EB1-4F31-A9E7-ECDD373F01C3}"/>
              </a:ext>
            </a:extLst>
          </p:cNvPr>
          <p:cNvSpPr txBox="1"/>
          <p:nvPr/>
        </p:nvSpPr>
        <p:spPr>
          <a:xfrm>
            <a:off x="630767" y="3429000"/>
            <a:ext cx="18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执行结果：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F2432-4EB0-447C-86CA-AE68418DC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305733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300038" y="2735936"/>
            <a:ext cx="1644292" cy="1"/>
          </a:xfrm>
          <a:custGeom>
            <a:avLst/>
            <a:gdLst/>
            <a:ahLst/>
            <a:cxnLst/>
            <a:rect l="0" t="0" r="0" b="0"/>
            <a:pathLst>
              <a:path w="1644292" h="1">
                <a:moveTo>
                  <a:pt x="0" y="0"/>
                </a:moveTo>
                <a:lnTo>
                  <a:pt x="1644291" y="0"/>
                </a:lnTo>
              </a:path>
            </a:pathLst>
          </a:custGeom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519271" y="2464876"/>
            <a:ext cx="300229" cy="833629"/>
          </a:xfrm>
          <a:custGeom>
            <a:avLst/>
            <a:gdLst/>
            <a:ahLst/>
            <a:cxnLst/>
            <a:rect l="0" t="0" r="0" b="0"/>
            <a:pathLst>
              <a:path w="300229" h="833629">
                <a:moveTo>
                  <a:pt x="0" y="0"/>
                </a:moveTo>
                <a:cubicBezTo>
                  <a:pt x="82930" y="0"/>
                  <a:pt x="150114" y="11177"/>
                  <a:pt x="150114" y="25019"/>
                </a:cubicBezTo>
                <a:lnTo>
                  <a:pt x="150114" y="391796"/>
                </a:lnTo>
                <a:cubicBezTo>
                  <a:pt x="150114" y="405638"/>
                  <a:pt x="217296" y="416815"/>
                  <a:pt x="300228" y="416815"/>
                </a:cubicBezTo>
                <a:cubicBezTo>
                  <a:pt x="217296" y="416815"/>
                  <a:pt x="150114" y="427990"/>
                  <a:pt x="150114" y="441834"/>
                </a:cubicBezTo>
                <a:lnTo>
                  <a:pt x="150114" y="808609"/>
                </a:lnTo>
                <a:cubicBezTo>
                  <a:pt x="150114" y="822453"/>
                  <a:pt x="82930" y="833628"/>
                  <a:pt x="0" y="833628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182814" y="4407971"/>
            <a:ext cx="1310373" cy="1158787"/>
          </a:xfrm>
          <a:custGeom>
            <a:avLst/>
            <a:gdLst/>
            <a:ahLst/>
            <a:cxnLst/>
            <a:rect l="0" t="0" r="0" b="0"/>
            <a:pathLst>
              <a:path w="1201294" h="1256832">
                <a:moveTo>
                  <a:pt x="0" y="136145"/>
                </a:moveTo>
                <a:lnTo>
                  <a:pt x="984885" y="1180580"/>
                </a:lnTo>
                <a:lnTo>
                  <a:pt x="912748" y="1248588"/>
                </a:lnTo>
                <a:lnTo>
                  <a:pt x="1193038" y="1256831"/>
                </a:lnTo>
                <a:lnTo>
                  <a:pt x="1201293" y="976504"/>
                </a:lnTo>
                <a:lnTo>
                  <a:pt x="1129157" y="1044550"/>
                </a:lnTo>
                <a:lnTo>
                  <a:pt x="144272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65437" y="6207223"/>
            <a:ext cx="1499847" cy="1"/>
          </a:xfrm>
          <a:custGeom>
            <a:avLst/>
            <a:gdLst/>
            <a:ahLst/>
            <a:cxnLst/>
            <a:rect l="0" t="0" r="0" b="0"/>
            <a:pathLst>
              <a:path w="1499847" h="1">
                <a:moveTo>
                  <a:pt x="0" y="0"/>
                </a:moveTo>
                <a:lnTo>
                  <a:pt x="149984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8" name="图片 7" descr="ws_B04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191" y="3870760"/>
            <a:ext cx="2006600" cy="1244600"/>
          </a:xfrm>
          <a:prstGeom prst="rect">
            <a:avLst/>
          </a:prstGeom>
        </p:spPr>
      </p:pic>
      <p:pic>
        <p:nvPicPr>
          <p:cNvPr id="9" name="图片 8" descr="ws_B0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0685" y="2419505"/>
            <a:ext cx="1663700" cy="292100"/>
          </a:xfrm>
          <a:prstGeom prst="rect">
            <a:avLst/>
          </a:prstGeom>
        </p:spPr>
      </p:pic>
      <p:pic>
        <p:nvPicPr>
          <p:cNvPr id="10" name="图片 9" descr="ws_B04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738" y="2824167"/>
            <a:ext cx="1244600" cy="330200"/>
          </a:xfrm>
          <a:prstGeom prst="rect">
            <a:avLst/>
          </a:prstGeom>
        </p:spPr>
      </p:pic>
      <p:pic>
        <p:nvPicPr>
          <p:cNvPr id="11" name="图片 10" descr="ws_B04D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5558" y="3288499"/>
            <a:ext cx="3820350" cy="2157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 descr="ws_B05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0693" y="5366812"/>
            <a:ext cx="1524000" cy="660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6997" y="439001"/>
            <a:ext cx="2436564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二分类任务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14386" y="2565555"/>
            <a:ext cx="2455966" cy="5559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2"/>
              </a:lnSpc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找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z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y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的联系函数，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将实值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z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转换为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0/1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值。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0996" y="5407225"/>
            <a:ext cx="2051844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性质不好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需找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“替代函数”</a:t>
            </a:r>
          </a:p>
          <a:p>
            <a:pPr marL="0" marR="0" lvl="0" indent="0" algn="l" defTabSz="914400" rtl="0" eaLnBrk="1" fontAlgn="auto" latinLnBrk="0" hangingPunct="1">
              <a:lnSpc>
                <a:spcPts val="20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(surrogate function)</a:t>
            </a:r>
            <a:endParaRPr kumimoji="0" lang="zh-CN" altLang="en-US" sz="15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65284" y="5827401"/>
            <a:ext cx="4009676" cy="5257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>
              <a:lnSpc>
                <a:spcPts val="2059"/>
              </a:lnSpc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对数几率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函数，简称“对率函数”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(logistic function)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9DBAB6-FD70-4C25-9BB3-F2997D5CD501}"/>
              </a:ext>
            </a:extLst>
          </p:cNvPr>
          <p:cNvSpPr/>
          <p:nvPr/>
        </p:nvSpPr>
        <p:spPr>
          <a:xfrm>
            <a:off x="959494" y="2431077"/>
            <a:ext cx="3518912" cy="344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线性回归模型产生的实值输出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460F4B3-1418-4EDA-B556-F35F87FB0990}"/>
              </a:ext>
            </a:extLst>
          </p:cNvPr>
          <p:cNvSpPr/>
          <p:nvPr/>
        </p:nvSpPr>
        <p:spPr>
          <a:xfrm>
            <a:off x="3182814" y="2761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期望输出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9DF58A-4014-4749-ABD0-B4EB9A5F0A07}"/>
              </a:ext>
            </a:extLst>
          </p:cNvPr>
          <p:cNvSpPr/>
          <p:nvPr/>
        </p:nvSpPr>
        <p:spPr>
          <a:xfrm>
            <a:off x="930794" y="3294694"/>
            <a:ext cx="504574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理想的“单位阶跃函数”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(unit-step function)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C8D50BC-239A-400A-A860-E6879AE1C755}"/>
              </a:ext>
            </a:extLst>
          </p:cNvPr>
          <p:cNvSpPr/>
          <p:nvPr/>
        </p:nvSpPr>
        <p:spPr>
          <a:xfrm>
            <a:off x="4108027" y="4213821"/>
            <a:ext cx="1733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常用单调可微、任意阶可导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/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zh-CN" sz="2000" dirty="0">
                    <a:solidFill>
                      <a:srgbClr val="000000"/>
                    </a:solidFill>
                  </a:rPr>
                  <a:t>在分类问题中，每一个样本都有一个标签，用于表示这个样本所属的类别。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solidFill>
                      <a:srgbClr val="0070C0"/>
                    </a:solidFill>
                  </a:rPr>
                  <a:t>分类</a:t>
                </a:r>
                <a:r>
                  <a:rPr lang="zh-CN" altLang="zh-CN" sz="2000" b="1" dirty="0">
                    <a:solidFill>
                      <a:srgbClr val="0070C0"/>
                    </a:solidFill>
                  </a:rPr>
                  <a:t>任务是对给定的特征组</a:t>
                </a:r>
                <a14:m>
                  <m:oMath xmlns:m="http://schemas.openxmlformats.org/officeDocument/2006/math">
                    <m:r>
                      <a:rPr lang="zh-CN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2000" b="1" dirty="0">
                    <a:solidFill>
                      <a:srgbClr val="0070C0"/>
                    </a:solidFill>
                  </a:rPr>
                  <a:t>预测对象属于每一个类别的概率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。由于预测的对象是一个概率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，所以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线性回归模型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就不适用了。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  <a:blipFill>
                <a:blip r:embed="rId8"/>
                <a:stretch>
                  <a:fillRect l="-478" r="-584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s_B3F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098" y="1538283"/>
            <a:ext cx="1536700" cy="660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0077" y="441316"/>
            <a:ext cx="5539978" cy="3954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二分类的对率回归</a:t>
            </a:r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		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46" y="6030187"/>
            <a:ext cx="5719514" cy="2543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dirty="0">
                <a:solidFill>
                  <a:srgbClr val="FF0000"/>
                </a:solidFill>
                <a:latin typeface="微软雅黑"/>
              </a:rPr>
              <a:t>注意：它是分类学习算法！也称为：</a:t>
            </a:r>
            <a:r>
              <a:rPr lang="zh-CN" altLang="en-US" dirty="0">
                <a:solidFill>
                  <a:srgbClr val="FF0000"/>
                </a:solidFill>
              </a:rPr>
              <a:t>对数线性分类器</a:t>
            </a:r>
            <a:endParaRPr lang="zh-CN" altLang="en-US" sz="2004" dirty="0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E8D4025-AF8D-45AF-83BC-F7172A18F3C2}"/>
              </a:ext>
            </a:extLst>
          </p:cNvPr>
          <p:cNvSpPr/>
          <p:nvPr/>
        </p:nvSpPr>
        <p:spPr>
          <a:xfrm>
            <a:off x="550077" y="1054783"/>
            <a:ext cx="1059937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59"/>
              </a:lnSpc>
              <a:buFont typeface="Wingdings" panose="05000000000000000000" pitchFamily="2" charset="2"/>
              <a:buChar char="p"/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/>
              </a:rPr>
              <a:t>以对率函数作为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</a:rPr>
              <a:t>广义线性模型联系函数𝑔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</a:rPr>
              <a:t>。</a:t>
            </a:r>
            <a:r>
              <a:rPr lang="en-US" altLang="zh-CN" sz="2000" dirty="0">
                <a:solidFill>
                  <a:srgbClr val="000000"/>
                </a:solidFill>
              </a:rPr>
              <a:t>z</a:t>
            </a:r>
            <a:r>
              <a:rPr lang="zh-CN" altLang="en-US" sz="2000" dirty="0">
                <a:solidFill>
                  <a:srgbClr val="000000"/>
                </a:solidFill>
              </a:rPr>
              <a:t> 表示使用逻辑回归训练的模型的</a:t>
            </a:r>
            <a:r>
              <a:rPr lang="zh-CN" altLang="en-US" sz="2000" dirty="0">
                <a:solidFill>
                  <a:srgbClr val="FF0000"/>
                </a:solidFill>
              </a:rPr>
              <a:t>线性层的输出</a:t>
            </a:r>
            <a:endParaRPr lang="zh-CN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9C11FD3-91B8-489D-8195-6DC4A05649E9}"/>
              </a:ext>
            </a:extLst>
          </p:cNvPr>
          <p:cNvSpPr/>
          <p:nvPr/>
        </p:nvSpPr>
        <p:spPr>
          <a:xfrm>
            <a:off x="5315797" y="1702102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变为：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BC5F1D-D91D-4545-A27F-C1301C6D039A}"/>
              </a:ext>
            </a:extLst>
          </p:cNvPr>
          <p:cNvSpPr/>
          <p:nvPr/>
        </p:nvSpPr>
        <p:spPr>
          <a:xfrm>
            <a:off x="462066" y="5305596"/>
            <a:ext cx="899735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839"/>
              </a:lnSpc>
              <a:tabLst>
                <a:tab pos="762000" algn="l"/>
                <a:tab pos="1270000" algn="l"/>
                <a:tab pos="58039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对数几率回归”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(logistic regression)</a:t>
            </a:r>
            <a:r>
              <a:rPr lang="zh-CN" altLang="en-US" sz="2004" dirty="0">
                <a:solidFill>
                  <a:srgbClr val="000000"/>
                </a:solidFill>
                <a:latin typeface="Times New Roman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简称“对率回归”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15B3E50-AD7F-466F-AD65-3835913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71" y="3350062"/>
            <a:ext cx="280035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/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blipFill>
                <a:blip r:embed="rId5"/>
                <a:stretch>
                  <a:fillRect t="-10000" r="-188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E836AA5-D729-4E80-AA24-B6CF0F3D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855" y="4584966"/>
            <a:ext cx="1911767" cy="1725106"/>
          </a:xfrm>
          <a:prstGeom prst="rect">
            <a:avLst/>
          </a:prstGeom>
        </p:spPr>
      </p:pic>
      <p:pic>
        <p:nvPicPr>
          <p:cNvPr id="4" name="图片 3" descr="ws_B3FA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9150" y="1513396"/>
            <a:ext cx="2298700" cy="660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8FD61E7-1C6D-4914-B64D-A88EDE4365E7}"/>
              </a:ext>
            </a:extLst>
          </p:cNvPr>
          <p:cNvSpPr/>
          <p:nvPr/>
        </p:nvSpPr>
        <p:spPr>
          <a:xfrm>
            <a:off x="8871455" y="173497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（括号内为线性函数）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01BCAD-8CBE-4541-AD57-287752951124}"/>
              </a:ext>
            </a:extLst>
          </p:cNvPr>
          <p:cNvSpPr/>
          <p:nvPr/>
        </p:nvSpPr>
        <p:spPr>
          <a:xfrm>
            <a:off x="9246053" y="6156183"/>
            <a:ext cx="1525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对数线性回归：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CCFAFC-06A9-4E9A-BB99-AAA0B07244E7}"/>
              </a:ext>
            </a:extLst>
          </p:cNvPr>
          <p:cNvSpPr/>
          <p:nvPr/>
        </p:nvSpPr>
        <p:spPr bwMode="auto">
          <a:xfrm>
            <a:off x="7653234" y="5397256"/>
            <a:ext cx="1249953" cy="3351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AE8FF-9E72-4A19-A94E-A86E78B582BD}"/>
              </a:ext>
            </a:extLst>
          </p:cNvPr>
          <p:cNvSpPr txBox="1"/>
          <p:nvPr/>
        </p:nvSpPr>
        <p:spPr>
          <a:xfrm>
            <a:off x="7820687" y="51180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区别于</a:t>
            </a:r>
          </a:p>
        </p:txBody>
      </p:sp>
      <p:sp>
        <p:nvSpPr>
          <p:cNvPr id="32" name="任意多边形 1">
            <a:extLst>
              <a:ext uri="{FF2B5EF4-FFF2-40B4-BE49-F238E27FC236}">
                <a16:creationId xmlns:a16="http://schemas.microsoft.com/office/drawing/2014/main" id="{BDFC322B-EC34-42D9-8C68-A9A780E37446}"/>
              </a:ext>
            </a:extLst>
          </p:cNvPr>
          <p:cNvSpPr/>
          <p:nvPr/>
        </p:nvSpPr>
        <p:spPr>
          <a:xfrm>
            <a:off x="5103312" y="5102313"/>
            <a:ext cx="3417374" cy="1"/>
          </a:xfrm>
          <a:custGeom>
            <a:avLst/>
            <a:gdLst/>
            <a:ahLst/>
            <a:cxnLst/>
            <a:rect l="0" t="0" r="0" b="0"/>
            <a:pathLst>
              <a:path w="3417374" h="1">
                <a:moveTo>
                  <a:pt x="0" y="0"/>
                </a:moveTo>
                <a:lnTo>
                  <a:pt x="3417373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ws_B7C6.tmp">
            <a:extLst>
              <a:ext uri="{FF2B5EF4-FFF2-40B4-BE49-F238E27FC236}">
                <a16:creationId xmlns:a16="http://schemas.microsoft.com/office/drawing/2014/main" id="{F7F73752-531F-4DF6-802C-57AFA9F30F1E}"/>
              </a:ext>
            </a:extLst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9426" y="3640743"/>
            <a:ext cx="3441700" cy="73660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0143357E-371A-4562-9955-DEE9ED051024}"/>
              </a:ext>
            </a:extLst>
          </p:cNvPr>
          <p:cNvSpPr/>
          <p:nvPr/>
        </p:nvSpPr>
        <p:spPr>
          <a:xfrm>
            <a:off x="6757173" y="3808667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可写为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spAutoFit/>
              </a:bodyPr>
              <a:lstStyle/>
              <a:p>
                <a:pPr>
                  <a:lnSpc>
                    <a:spcPts val="2320"/>
                  </a:lnSpc>
                </a:pPr>
                <a:r>
                  <a:rPr lang="zh-CN" altLang="en-US" sz="2400" dirty="0">
                    <a:solidFill>
                      <a:srgbClr val="0000FF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称为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几率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/>
                  </a:rPr>
                  <a:t>(odds),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反映了 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Palatino Linotype"/>
                  </a:rPr>
                  <a:t>x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作为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/>
                  </a:rPr>
                  <a:t>正例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的相对可能性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blipFill>
                <a:blip r:embed="rId9"/>
                <a:stretch>
                  <a:fillRect l="-2374" t="-63793" r="-1302" b="-2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4A41053-9378-4DE2-B4BB-8D43B008CA06}"/>
              </a:ext>
            </a:extLst>
          </p:cNvPr>
          <p:cNvSpPr/>
          <p:nvPr/>
        </p:nvSpPr>
        <p:spPr bwMode="auto">
          <a:xfrm>
            <a:off x="7802372" y="3509984"/>
            <a:ext cx="3667760" cy="892639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/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𝑙𝑛𝑦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3">
            <a:extLst>
              <a:ext uri="{FF2B5EF4-FFF2-40B4-BE49-F238E27FC236}">
                <a16:creationId xmlns:a16="http://schemas.microsoft.com/office/drawing/2014/main" id="{247B7734-DDC7-4077-9550-12A07101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70" y="2251712"/>
            <a:ext cx="10486756" cy="9716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</a:rPr>
              <a:t>z 也称为对数几率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，因为 S 型函数的反函数表明，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+mn-ea"/>
              </a:rPr>
              <a:t>z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 可定义为标签“1”（例如“狗叫”）的概率除以标签“0”（例如“狗不叫”）的概率得出的值的对数：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</a:p>
        </p:txBody>
      </p:sp>
      <p:pic>
        <p:nvPicPr>
          <p:cNvPr id="46" name="图片 45" descr="ws_B7C4.tmp">
            <a:extLst>
              <a:ext uri="{FF2B5EF4-FFF2-40B4-BE49-F238E27FC236}">
                <a16:creationId xmlns:a16="http://schemas.microsoft.com/office/drawing/2014/main" id="{53290B78-7E22-4892-8BEB-977FC6CE9942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9746" y="3923568"/>
            <a:ext cx="1663700" cy="5715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84361592-1DDE-4593-B192-7B575C947397}"/>
              </a:ext>
            </a:extLst>
          </p:cNvPr>
          <p:cNvSpPr/>
          <p:nvPr/>
        </p:nvSpPr>
        <p:spPr>
          <a:xfrm>
            <a:off x="4682280" y="3405141"/>
            <a:ext cx="1996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若将 </a:t>
            </a:r>
            <a:r>
              <a:rPr lang="en-US" altLang="zh-CN" sz="2196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看作类后验概率估计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/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C913DF9-7BC3-4B06-A15D-5647DBEE4F85}"/>
              </a:ext>
            </a:extLst>
          </p:cNvPr>
          <p:cNvSpPr/>
          <p:nvPr/>
        </p:nvSpPr>
        <p:spPr bwMode="auto">
          <a:xfrm>
            <a:off x="1116824" y="3429000"/>
            <a:ext cx="3270815" cy="948343"/>
          </a:xfrm>
          <a:prstGeom prst="rect">
            <a:avLst/>
          </a:prstGeom>
          <a:solidFill>
            <a:schemeClr val="bg2"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4CBC49-3E2F-4507-AD45-D5E683D13C30}"/>
              </a:ext>
            </a:extLst>
          </p:cNvPr>
          <p:cNvSpPr txBox="1"/>
          <p:nvPr/>
        </p:nvSpPr>
        <p:spPr>
          <a:xfrm>
            <a:off x="8533385" y="509802"/>
            <a:ext cx="342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用广义线性模型进行分类的方法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4261449" y="4484014"/>
            <a:ext cx="1542021" cy="1"/>
          </a:xfrm>
          <a:custGeom>
            <a:avLst/>
            <a:gdLst/>
            <a:ahLst/>
            <a:cxnLst/>
            <a:rect l="0" t="0" r="0" b="0"/>
            <a:pathLst>
              <a:path w="1542021" h="1">
                <a:moveTo>
                  <a:pt x="0" y="0"/>
                </a:moveTo>
                <a:lnTo>
                  <a:pt x="154202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B7C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785" y="1790980"/>
            <a:ext cx="3441700" cy="736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 descr="ws_B7D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9250" y="3284766"/>
            <a:ext cx="482600" cy="101600"/>
          </a:xfrm>
          <a:prstGeom prst="rect">
            <a:avLst/>
          </a:prstGeom>
        </p:spPr>
      </p:pic>
      <p:pic>
        <p:nvPicPr>
          <p:cNvPr id="8" name="图片 7" descr="ws_B7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749" y="3780325"/>
            <a:ext cx="1562100" cy="342900"/>
          </a:xfrm>
          <a:prstGeom prst="rect">
            <a:avLst/>
          </a:prstGeom>
        </p:spPr>
      </p:pic>
      <p:pic>
        <p:nvPicPr>
          <p:cNvPr id="9" name="图片 8" descr="ws_B7D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3173" y="4861277"/>
            <a:ext cx="4565352" cy="10763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41962" y="433570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47855" y="4343402"/>
            <a:ext cx="4565352" cy="2874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最大化“对数似然”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(log-likelihood)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函数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3E31B9-53C1-4D0A-B9C9-0DEB390D50D1}"/>
              </a:ext>
            </a:extLst>
          </p:cNvPr>
          <p:cNvSpPr/>
          <p:nvPr/>
        </p:nvSpPr>
        <p:spPr>
          <a:xfrm>
            <a:off x="627145" y="1168590"/>
            <a:ext cx="4510005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可见：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将 </a:t>
            </a:r>
            <a:r>
              <a:rPr lang="en-US" altLang="zh-CN" sz="2400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看作类后验概率估计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107CDA-2D5A-4BAC-B214-1767316EEEAD}"/>
              </a:ext>
            </a:extLst>
          </p:cNvPr>
          <p:cNvSpPr/>
          <p:nvPr/>
        </p:nvSpPr>
        <p:spPr>
          <a:xfrm>
            <a:off x="541962" y="3181626"/>
            <a:ext cx="965360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于是，对于如何确定参数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w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，可使用“</a:t>
            </a:r>
            <a:r>
              <a:rPr lang="zh-CN" altLang="en-US" sz="2000" dirty="0">
                <a:solidFill>
                  <a:srgbClr val="FF0000"/>
                </a:solidFill>
                <a:latin typeface="微软雅黑"/>
              </a:rPr>
              <a:t>极大似然法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 (maximum likelihood method)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908EA5A-7203-479B-81A4-FDFA2AA36261}"/>
              </a:ext>
            </a:extLst>
          </p:cNvPr>
          <p:cNvSpPr/>
          <p:nvPr/>
        </p:nvSpPr>
        <p:spPr>
          <a:xfrm>
            <a:off x="10563433" y="3204973"/>
            <a:ext cx="761747" cy="442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25"/>
              </a:lnSpc>
              <a:tabLst>
                <a:tab pos="152400" algn="l"/>
              </a:tabLst>
              <a:defRPr/>
            </a:pP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第</a:t>
            </a:r>
            <a:r>
              <a:rPr lang="en-US" altLang="zh-CN" sz="1802" dirty="0">
                <a:solidFill>
                  <a:srgbClr val="00B050"/>
                </a:solidFill>
                <a:latin typeface="Times New Roman"/>
              </a:rPr>
              <a:t>7</a:t>
            </a: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章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31E818-E841-4E25-9A78-A43FFC7102A5}"/>
              </a:ext>
            </a:extLst>
          </p:cNvPr>
          <p:cNvSpPr/>
          <p:nvPr/>
        </p:nvSpPr>
        <p:spPr>
          <a:xfrm>
            <a:off x="618158" y="3740493"/>
            <a:ext cx="1595309" cy="437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17"/>
              </a:lnSpc>
              <a:tabLst>
                <a:tab pos="1854200" algn="l"/>
              </a:tabLst>
              <a:defRPr/>
            </a:pPr>
            <a:r>
              <a:rPr lang="zh-CN" altLang="en-US" sz="2198" dirty="0">
                <a:solidFill>
                  <a:srgbClr val="000000"/>
                </a:solidFill>
                <a:latin typeface="微软雅黑"/>
              </a:rPr>
              <a:t>给定数据集</a:t>
            </a:r>
          </a:p>
        </p:txBody>
      </p:sp>
      <p:pic>
        <p:nvPicPr>
          <p:cNvPr id="19" name="图片 18" descr="ws_B7C4.tmp">
            <a:extLst>
              <a:ext uri="{FF2B5EF4-FFF2-40B4-BE49-F238E27FC236}">
                <a16:creationId xmlns:a16="http://schemas.microsoft.com/office/drawing/2014/main" id="{30728BA2-ADFF-4C91-86D5-215C300FC1EF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6805" y="1033725"/>
            <a:ext cx="1663700" cy="571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7D7644-3147-4BD7-9523-6B6D1F3FD562}"/>
              </a:ext>
            </a:extLst>
          </p:cNvPr>
          <p:cNvSpPr/>
          <p:nvPr/>
        </p:nvSpPr>
        <p:spPr>
          <a:xfrm>
            <a:off x="6467356" y="1116438"/>
            <a:ext cx="5501124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，分类问题看成是求以下对率回归问题：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96F040-08EB-457F-8C8F-31E152668D86}"/>
              </a:ext>
            </a:extLst>
          </p:cNvPr>
          <p:cNvSpPr txBox="1"/>
          <p:nvPr/>
        </p:nvSpPr>
        <p:spPr>
          <a:xfrm>
            <a:off x="7043868" y="4927702"/>
            <a:ext cx="409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即：使每个样本属于其真实标记的概率最大化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2775F4-4D11-4209-A72F-77EC7604B04C}"/>
              </a:ext>
            </a:extLst>
          </p:cNvPr>
          <p:cNvSpPr txBox="1"/>
          <p:nvPr/>
        </p:nvSpPr>
        <p:spPr>
          <a:xfrm>
            <a:off x="5608320" y="1820285"/>
            <a:ext cx="65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有：</a:t>
            </a:r>
          </a:p>
        </p:txBody>
      </p:sp>
      <p:pic>
        <p:nvPicPr>
          <p:cNvPr id="23" name="图片 22" descr="ws_BBA7.tmp">
            <a:extLst>
              <a:ext uri="{FF2B5EF4-FFF2-40B4-BE49-F238E27FC236}">
                <a16:creationId xmlns:a16="http://schemas.microsoft.com/office/drawing/2014/main" id="{F9412633-7152-44DC-A0EB-7AD3290D82E9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3827" y="1589861"/>
            <a:ext cx="1460500" cy="723900"/>
          </a:xfrm>
          <a:prstGeom prst="rect">
            <a:avLst/>
          </a:prstGeom>
        </p:spPr>
      </p:pic>
      <p:pic>
        <p:nvPicPr>
          <p:cNvPr id="24" name="图片 23" descr="ws_B7C4.tmp">
            <a:extLst>
              <a:ext uri="{FF2B5EF4-FFF2-40B4-BE49-F238E27FC236}">
                <a16:creationId xmlns:a16="http://schemas.microsoft.com/office/drawing/2014/main" id="{92CB07BA-0C0A-462D-AF0F-B8ACDC755152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825" y="1018361"/>
            <a:ext cx="1663700" cy="571500"/>
          </a:xfrm>
          <a:prstGeom prst="rect">
            <a:avLst/>
          </a:prstGeom>
        </p:spPr>
      </p:pic>
      <p:pic>
        <p:nvPicPr>
          <p:cNvPr id="25" name="图片 24" descr="ws_B7C4.tmp">
            <a:extLst>
              <a:ext uri="{FF2B5EF4-FFF2-40B4-BE49-F238E27FC236}">
                <a16:creationId xmlns:a16="http://schemas.microsoft.com/office/drawing/2014/main" id="{2AAFE317-8422-4BCE-AAB9-A62E196D186A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3454" y="1681818"/>
            <a:ext cx="16637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/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 descr="ws_BBB8.tmp">
            <a:extLst>
              <a:ext uri="{FF2B5EF4-FFF2-40B4-BE49-F238E27FC236}">
                <a16:creationId xmlns:a16="http://schemas.microsoft.com/office/drawing/2014/main" id="{9E1ED2B2-2E8A-4DD1-936A-BC593C1A1791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8826" y="2298730"/>
            <a:ext cx="1574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3FCCD9-0A7D-4A0E-8FCA-4431FFE13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152" y="2092568"/>
            <a:ext cx="10363200" cy="89998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</a:rPr>
              <a:t>第三章   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线性模型</a:t>
            </a:r>
            <a:br>
              <a:rPr lang="zh-CN" altLang="en-US" kern="1200" dirty="0">
                <a:solidFill>
                  <a:srgbClr val="000000"/>
                </a:solidFill>
                <a:latin typeface="华文楷体" panose="02010600040101010101" pitchFamily="2" charset="-122"/>
              </a:rPr>
            </a:br>
            <a:b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</a:rPr>
            </a:b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7664" y="2204328"/>
            <a:ext cx="11573056" cy="237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908050" indent="-43688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72338" y="3357090"/>
            <a:ext cx="658822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168534" y="3157957"/>
            <a:ext cx="6327448" cy="1"/>
          </a:xfrm>
          <a:custGeom>
            <a:avLst/>
            <a:gdLst/>
            <a:ahLst/>
            <a:cxnLst/>
            <a:rect l="0" t="0" r="0" b="0"/>
            <a:pathLst>
              <a:path w="6327448" h="1">
                <a:moveTo>
                  <a:pt x="0" y="0"/>
                </a:moveTo>
                <a:lnTo>
                  <a:pt x="632744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864992" y="5477923"/>
            <a:ext cx="5123765" cy="1"/>
          </a:xfrm>
          <a:custGeom>
            <a:avLst/>
            <a:gdLst/>
            <a:ahLst/>
            <a:cxnLst/>
            <a:rect l="0" t="0" r="0" b="0"/>
            <a:pathLst>
              <a:path w="5123765" h="1">
                <a:moveTo>
                  <a:pt x="0" y="0"/>
                </a:moveTo>
                <a:lnTo>
                  <a:pt x="5123764" y="0"/>
                </a:lnTo>
              </a:path>
            </a:pathLst>
          </a:cu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B443B2-F800-48BD-B84E-A8C16683948C}"/>
              </a:ext>
            </a:extLst>
          </p:cNvPr>
          <p:cNvGrpSpPr/>
          <p:nvPr/>
        </p:nvGrpSpPr>
        <p:grpSpPr>
          <a:xfrm>
            <a:off x="1868035" y="2143783"/>
            <a:ext cx="7288760" cy="685800"/>
            <a:chOff x="2430574" y="2064515"/>
            <a:chExt cx="7288760" cy="685800"/>
          </a:xfrm>
        </p:grpSpPr>
        <p:sp>
          <p:nvSpPr>
            <p:cNvPr id="7" name="任意多边形 6"/>
            <p:cNvSpPr/>
            <p:nvPr/>
          </p:nvSpPr>
          <p:spPr>
            <a:xfrm>
              <a:off x="2513445" y="2495017"/>
              <a:ext cx="5631089" cy="1"/>
            </a:xfrm>
            <a:custGeom>
              <a:avLst/>
              <a:gdLst/>
              <a:ahLst/>
              <a:cxnLst/>
              <a:rect l="0" t="0" r="0" b="0"/>
              <a:pathLst>
                <a:path w="5631089" h="1">
                  <a:moveTo>
                    <a:pt x="0" y="0"/>
                  </a:moveTo>
                  <a:lnTo>
                    <a:pt x="56310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ws_BBB7.tmp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0574" y="2313756"/>
              <a:ext cx="5651500" cy="330200"/>
            </a:xfrm>
            <a:prstGeom prst="rect">
              <a:avLst/>
            </a:prstGeom>
          </p:spPr>
        </p:pic>
        <p:pic>
          <p:nvPicPr>
            <p:cNvPr id="17" name="图片 16" descr="ws_BBB8.tmp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4534" y="2064515"/>
              <a:ext cx="1574800" cy="685800"/>
            </a:xfrm>
            <a:prstGeom prst="rect">
              <a:avLst/>
            </a:prstGeom>
          </p:spPr>
        </p:pic>
      </p:grpSp>
      <p:pic>
        <p:nvPicPr>
          <p:cNvPr id="18" name="图片 17" descr="ws_BBB9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1450" y="3384977"/>
            <a:ext cx="6350000" cy="330200"/>
          </a:xfrm>
          <a:prstGeom prst="rect">
            <a:avLst/>
          </a:prstGeom>
        </p:spPr>
      </p:pic>
      <p:pic>
        <p:nvPicPr>
          <p:cNvPr id="19" name="图片 18" descr="ws_BBBA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909" y="3821468"/>
            <a:ext cx="3495972" cy="867449"/>
          </a:xfrm>
          <a:prstGeom prst="rect">
            <a:avLst/>
          </a:prstGeom>
        </p:spPr>
      </p:pic>
      <p:pic>
        <p:nvPicPr>
          <p:cNvPr id="20" name="图片 19" descr="ws_BBCB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1281" y="5602029"/>
            <a:ext cx="4622599" cy="765564"/>
          </a:xfrm>
          <a:prstGeom prst="rect">
            <a:avLst/>
          </a:prstGeom>
          <a:ln>
            <a:noFill/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C29ED488-3956-4216-9EA5-CF6E8BF63683}"/>
              </a:ext>
            </a:extLst>
          </p:cNvPr>
          <p:cNvGrpSpPr/>
          <p:nvPr/>
        </p:nvGrpSpPr>
        <p:grpSpPr>
          <a:xfrm>
            <a:off x="1680208" y="1128144"/>
            <a:ext cx="6700419" cy="330200"/>
            <a:chOff x="1719681" y="1016000"/>
            <a:chExt cx="6700419" cy="330200"/>
          </a:xfrm>
        </p:grpSpPr>
        <p:sp>
          <p:nvSpPr>
            <p:cNvPr id="2" name="任意多边形 1"/>
            <p:cNvSpPr/>
            <p:nvPr/>
          </p:nvSpPr>
          <p:spPr>
            <a:xfrm>
              <a:off x="3594468" y="1339464"/>
              <a:ext cx="1281874" cy="1"/>
            </a:xfrm>
            <a:custGeom>
              <a:avLst/>
              <a:gdLst/>
              <a:ahLst/>
              <a:cxnLst/>
              <a:rect l="0" t="0" r="0" b="0"/>
              <a:pathLst>
                <a:path w="1281874" h="1">
                  <a:moveTo>
                    <a:pt x="0" y="0"/>
                  </a:moveTo>
                  <a:lnTo>
                    <a:pt x="128187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5520174" y="1318748"/>
              <a:ext cx="1099103" cy="1"/>
            </a:xfrm>
            <a:custGeom>
              <a:avLst/>
              <a:gdLst/>
              <a:ahLst/>
              <a:cxnLst/>
              <a:rect l="0" t="0" r="0" b="0"/>
              <a:pathLst>
                <a:path w="1099103" h="1">
                  <a:moveTo>
                    <a:pt x="0" y="0"/>
                  </a:moveTo>
                  <a:lnTo>
                    <a:pt x="1099102" y="0"/>
                  </a:lnTo>
                </a:path>
              </a:pathLst>
            </a:custGeom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2050617" y="1345559"/>
              <a:ext cx="1337694" cy="1"/>
            </a:xfrm>
            <a:custGeom>
              <a:avLst/>
              <a:gdLst/>
              <a:ahLst/>
              <a:cxnLst/>
              <a:rect l="0" t="0" r="0" b="0"/>
              <a:pathLst>
                <a:path w="1337694" h="1">
                  <a:moveTo>
                    <a:pt x="0" y="0"/>
                  </a:moveTo>
                  <a:lnTo>
                    <a:pt x="133769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ws_BB92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2000" y="1016000"/>
              <a:ext cx="1371600" cy="330200"/>
            </a:xfrm>
            <a:prstGeom prst="rect">
              <a:avLst/>
            </a:prstGeom>
          </p:spPr>
        </p:pic>
        <p:pic>
          <p:nvPicPr>
            <p:cNvPr id="11" name="图片 10" descr="ws_BB93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1400" y="1016000"/>
              <a:ext cx="1308100" cy="330200"/>
            </a:xfrm>
            <a:prstGeom prst="rect">
              <a:avLst/>
            </a:prstGeom>
          </p:spPr>
        </p:pic>
        <p:pic>
          <p:nvPicPr>
            <p:cNvPr id="12" name="图片 11" descr="ws_BBA4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1800" y="1016000"/>
              <a:ext cx="1117600" cy="292100"/>
            </a:xfrm>
            <a:prstGeom prst="rect">
              <a:avLst/>
            </a:prstGeom>
          </p:spPr>
        </p:pic>
        <p:pic>
          <p:nvPicPr>
            <p:cNvPr id="13" name="图片 12" descr="ws_BBA5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5900" y="1016000"/>
              <a:ext cx="584200" cy="3302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719681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7885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16196" y="1080749"/>
              <a:ext cx="512961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，则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37603" y="1038570"/>
              <a:ext cx="1025922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可简写为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4929" y="454827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3903641-536D-4BC6-8FD7-CA41120AA865}"/>
              </a:ext>
            </a:extLst>
          </p:cNvPr>
          <p:cNvGrpSpPr/>
          <p:nvPr/>
        </p:nvGrpSpPr>
        <p:grpSpPr>
          <a:xfrm>
            <a:off x="1223797" y="1486118"/>
            <a:ext cx="5800783" cy="723900"/>
            <a:chOff x="1331394" y="1403951"/>
            <a:chExt cx="5800783" cy="723900"/>
          </a:xfrm>
        </p:grpSpPr>
        <p:pic>
          <p:nvPicPr>
            <p:cNvPr id="14" name="图片 13" descr="ws_BBA6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1938" y="1663964"/>
              <a:ext cx="3556000" cy="330200"/>
            </a:xfrm>
            <a:prstGeom prst="rect">
              <a:avLst/>
            </a:prstGeom>
          </p:spPr>
        </p:pic>
        <p:pic>
          <p:nvPicPr>
            <p:cNvPr id="15" name="图片 14" descr="ws_BBA7.tmp"/>
            <p:cNvPicPr>
              <a:picLocks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1677" y="1403951"/>
              <a:ext cx="1460500" cy="723900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CEBE77-FA43-43D0-95A5-B869062B6782}"/>
                </a:ext>
              </a:extLst>
            </p:cNvPr>
            <p:cNvSpPr/>
            <p:nvPr/>
          </p:nvSpPr>
          <p:spPr>
            <a:xfrm>
              <a:off x="1331394" y="1631037"/>
              <a:ext cx="6976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110"/>
                </a:lnSpc>
                <a:tabLst>
                  <a:tab pos="25400" algn="l"/>
                  <a:tab pos="190500" algn="l"/>
                  <a:tab pos="1308100" algn="l"/>
                  <a:tab pos="2590800" algn="l"/>
                  <a:tab pos="3086100" algn="l"/>
                </a:tabLst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</a:rPr>
                <a:t>再令</a:t>
              </a: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5CED764-8D2A-40B4-AFA5-01BA2015CA70}"/>
              </a:ext>
            </a:extLst>
          </p:cNvPr>
          <p:cNvSpPr/>
          <p:nvPr/>
        </p:nvSpPr>
        <p:spPr>
          <a:xfrm>
            <a:off x="973090" y="4032455"/>
            <a:ext cx="4416594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于是取对数，最大化对数似然函数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6672535-3A15-4958-AB5A-CC8D4CEA2954}"/>
              </a:ext>
            </a:extLst>
          </p:cNvPr>
          <p:cNvSpPr/>
          <p:nvPr/>
        </p:nvSpPr>
        <p:spPr>
          <a:xfrm>
            <a:off x="2029396" y="5757730"/>
            <a:ext cx="2329484" cy="454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84"/>
              </a:lnSpc>
              <a:tabLst>
                <a:tab pos="25400" algn="l"/>
                <a:tab pos="190500" algn="l"/>
                <a:tab pos="1308100" algn="l"/>
                <a:tab pos="25908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等价为最小化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: -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/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则似然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/>
                  <a:t>可重写为：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blipFill>
                <a:blip r:embed="rId14"/>
                <a:stretch>
                  <a:fillRect l="-1958" t="-10526" r="-104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5CF50CB-9C9E-4CC3-81FE-BE0FFF4971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5359" y="4719640"/>
            <a:ext cx="5400766" cy="800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6B1F51-53DD-4AF9-A7CD-CABFFC333D17}"/>
              </a:ext>
            </a:extLst>
          </p:cNvPr>
          <p:cNvSpPr txBox="1"/>
          <p:nvPr/>
        </p:nvSpPr>
        <p:spPr>
          <a:xfrm>
            <a:off x="3128145" y="4768734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7F2B84-9529-4244-809A-C1E96919F4B5}"/>
              </a:ext>
            </a:extLst>
          </p:cNvPr>
          <p:cNvSpPr txBox="1"/>
          <p:nvPr/>
        </p:nvSpPr>
        <p:spPr>
          <a:xfrm flipH="1">
            <a:off x="8853880" y="5908704"/>
            <a:ext cx="257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推导见下一页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A7E5AB-587A-4B54-A634-2782945FD539}"/>
              </a:ext>
            </a:extLst>
          </p:cNvPr>
          <p:cNvSpPr txBox="1"/>
          <p:nvPr/>
        </p:nvSpPr>
        <p:spPr>
          <a:xfrm>
            <a:off x="8443846" y="3278804"/>
            <a:ext cx="2472142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为什么？见后面引出的交叉熵的解释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DB59FD1-25DB-46B5-B7A4-995B9BCD14B5}"/>
              </a:ext>
            </a:extLst>
          </p:cNvPr>
          <p:cNvSpPr/>
          <p:nvPr/>
        </p:nvSpPr>
        <p:spPr bwMode="auto">
          <a:xfrm>
            <a:off x="8179674" y="3493093"/>
            <a:ext cx="200953" cy="1209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1C54C1-86F6-4AB8-AA4D-F74F51BEB45E}"/>
              </a:ext>
            </a:extLst>
          </p:cNvPr>
          <p:cNvSpPr/>
          <p:nvPr/>
        </p:nvSpPr>
        <p:spPr>
          <a:xfrm>
            <a:off x="9679917" y="5148154"/>
            <a:ext cx="1977428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损失函数也是似然函数的负对数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7EF6F-439D-4314-8352-7DA61A84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D84859-B760-4F0E-8732-51E216755E22}" type="datetime1">
              <a:rPr lang="zh-CN" altLang="en-US" smtClean="0"/>
              <a:t>2021/8/21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7360-6E7F-4CF3-9665-0D23F7A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6688-C16E-448C-921C-67D4AB6EFAE9}" type="slidenum">
              <a:rPr lang="en-US" altLang="zh-CN" smtClean="0"/>
              <a:t>31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9F916C-2329-422B-BD1D-1ACB130F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3471"/>
            <a:ext cx="8991600" cy="5419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99B778-B58F-481E-B6CC-5A3D755FD26E}"/>
              </a:ext>
            </a:extLst>
          </p:cNvPr>
          <p:cNvSpPr/>
          <p:nvPr/>
        </p:nvSpPr>
        <p:spPr>
          <a:xfrm>
            <a:off x="472440" y="3600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</a:rPr>
              <a:t>推导过程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964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2F8DAE8-D4CD-43C3-A08D-CC0BB53F12F3}"/>
              </a:ext>
            </a:extLst>
          </p:cNvPr>
          <p:cNvSpPr/>
          <p:nvPr/>
        </p:nvSpPr>
        <p:spPr bwMode="auto">
          <a:xfrm>
            <a:off x="576470" y="3575919"/>
            <a:ext cx="11340547" cy="276747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模型预测条件概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>
                  <a:latin typeface="+mn-ea"/>
                </a:endParaRPr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如何衡量两个条件分布的差异？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</a:rPr>
                  <a:t>     </a:t>
                </a:r>
              </a:p>
              <a:p>
                <a:pPr marL="471170" lvl="1" indent="0">
                  <a:buNone/>
                </a:pP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kl divergence">
            <a:extLst>
              <a:ext uri="{FF2B5EF4-FFF2-40B4-BE49-F238E27FC236}">
                <a16:creationId xmlns:a16="http://schemas.microsoft.com/office/drawing/2014/main" id="{A2A40196-F799-43A4-94F7-850B1DD9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29" y="3959399"/>
            <a:ext cx="3329284" cy="218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C8D365-8855-4355-8B1E-BCD09A8F8D80}"/>
              </a:ext>
            </a:extLst>
          </p:cNvPr>
          <p:cNvSpPr/>
          <p:nvPr/>
        </p:nvSpPr>
        <p:spPr>
          <a:xfrm>
            <a:off x="5942437" y="1064524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KL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散度定义式：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/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/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8D34ABB-3A1D-4033-8AFE-B137C39429C4}"/>
              </a:ext>
            </a:extLst>
          </p:cNvPr>
          <p:cNvSpPr/>
          <p:nvPr/>
        </p:nvSpPr>
        <p:spPr>
          <a:xfrm>
            <a:off x="10691155" y="2760281"/>
            <a:ext cx="145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交叉熵损失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7B3F3B-A383-4FB5-9225-135CDA4B17D8}"/>
              </a:ext>
            </a:extLst>
          </p:cNvPr>
          <p:cNvSpPr/>
          <p:nvPr/>
        </p:nvSpPr>
        <p:spPr>
          <a:xfrm>
            <a:off x="5400878" y="3940969"/>
            <a:ext cx="6443393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1"/>
                </a:solidFill>
                <a:latin typeface="+mn-ea"/>
              </a:rPr>
              <a:t>定义：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交叉熵是信息论中一个重要的概念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用于表征两个变量概率分布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（假设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表示真实分布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为模型预测的分布）的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差异性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交叉熵越大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两个变量差异程度越大。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25B7AA-5CD0-4E9E-BA41-61FEDF112936}"/>
              </a:ext>
            </a:extLst>
          </p:cNvPr>
          <p:cNvSpPr/>
          <p:nvPr/>
        </p:nvSpPr>
        <p:spPr>
          <a:xfrm>
            <a:off x="5166741" y="3601169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交叉熵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(cross entropy)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640459-01A8-4D12-B555-93471FF776B6}"/>
              </a:ext>
            </a:extLst>
          </p:cNvPr>
          <p:cNvSpPr/>
          <p:nvPr/>
        </p:nvSpPr>
        <p:spPr>
          <a:xfrm>
            <a:off x="5799037" y="54735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交叉熵公式：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404DA3-8CF2-470D-A160-1FACD2BA3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697" y="5427044"/>
            <a:ext cx="2943213" cy="723741"/>
          </a:xfrm>
          <a:prstGeom prst="rect">
            <a:avLst/>
          </a:prstGeom>
        </p:spPr>
      </p:pic>
      <p:sp>
        <p:nvSpPr>
          <p:cNvPr id="21" name="标题 3">
            <a:extLst>
              <a:ext uri="{FF2B5EF4-FFF2-40B4-BE49-F238E27FC236}">
                <a16:creationId xmlns:a16="http://schemas.microsoft.com/office/drawing/2014/main" id="{F6C7B83F-AA6E-4A15-ABA1-815628DC86D4}"/>
              </a:ext>
            </a:extLst>
          </p:cNvPr>
          <p:cNvSpPr txBox="1">
            <a:spLocks/>
          </p:cNvSpPr>
          <p:nvPr/>
        </p:nvSpPr>
        <p:spPr>
          <a:xfrm>
            <a:off x="387626" y="208558"/>
            <a:ext cx="9120268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逻辑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2" name="标题 3">
            <a:extLst>
              <a:ext uri="{FF2B5EF4-FFF2-40B4-BE49-F238E27FC236}">
                <a16:creationId xmlns:a16="http://schemas.microsoft.com/office/drawing/2014/main" id="{3F94F811-A917-43CB-9A03-6FE1F0A7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3" y="1122652"/>
            <a:ext cx="4729821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logistic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回归损失函数</a:t>
            </a:r>
            <a:r>
              <a:rPr lang="zh-CN" altLang="en-US" sz="2000" dirty="0">
                <a:solidFill>
                  <a:srgbClr val="202124"/>
                </a:solidFill>
                <a:latin typeface="Roboto"/>
              </a:rPr>
              <a:t>是对数损失函数：</a:t>
            </a:r>
            <a:br>
              <a:rPr lang="zh-CN" altLang="en-US" sz="2000" dirty="0">
                <a:solidFill>
                  <a:srgbClr val="202124"/>
                </a:solidFill>
                <a:latin typeface="Roboto"/>
              </a:rPr>
            </a:b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6EEA8D-BA58-4160-ACAA-80707489D273}"/>
              </a:ext>
            </a:extLst>
          </p:cNvPr>
          <p:cNvSpPr/>
          <p:nvPr/>
        </p:nvSpPr>
        <p:spPr>
          <a:xfrm>
            <a:off x="387626" y="2152952"/>
            <a:ext cx="5583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简称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，或交叉熵损失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(cross-entropy loss)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C8BDB4-16EB-4D5D-BD48-DDEBE4D15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3" y="1545244"/>
            <a:ext cx="4590271" cy="653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5FF2173-0861-4663-9D9F-AC645F002E43}"/>
              </a:ext>
            </a:extLst>
          </p:cNvPr>
          <p:cNvSpPr/>
          <p:nvPr/>
        </p:nvSpPr>
        <p:spPr bwMode="auto">
          <a:xfrm>
            <a:off x="387626" y="1056106"/>
            <a:ext cx="5216157" cy="1593055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25" y="1696524"/>
            <a:ext cx="6778485" cy="24779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380" y="1190853"/>
            <a:ext cx="2877412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/>
              <a:t>交叉熵损失</a:t>
            </a:r>
            <a:r>
              <a:rPr lang="en-US" altLang="zh-CN" sz="3200" dirty="0"/>
              <a:t>: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  <a:blipFill>
                <a:blip r:embed="rId3"/>
                <a:stretch>
                  <a:fillRect l="-4061" t="-10526" r="-126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  <a:blipFill>
                <a:blip r:embed="rId4"/>
                <a:stretch>
                  <a:fillRect l="-204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3">
            <a:extLst>
              <a:ext uri="{FF2B5EF4-FFF2-40B4-BE49-F238E27FC236}">
                <a16:creationId xmlns:a16="http://schemas.microsoft.com/office/drawing/2014/main" id="{567A2D2A-9986-47A4-93EF-C135E431FA9A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7464287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4DF2C9-A1AD-4008-A714-BF7811975259}"/>
              </a:ext>
            </a:extLst>
          </p:cNvPr>
          <p:cNvSpPr/>
          <p:nvPr/>
        </p:nvSpPr>
        <p:spPr>
          <a:xfrm>
            <a:off x="421941" y="3994338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对于二类分类问题：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A31489-AE8C-497B-A541-953F506B2740}"/>
              </a:ext>
            </a:extLst>
          </p:cNvPr>
          <p:cNvSpPr/>
          <p:nvPr/>
        </p:nvSpPr>
        <p:spPr bwMode="auto">
          <a:xfrm>
            <a:off x="4503756" y="1186393"/>
            <a:ext cx="7266303" cy="281461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/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假设某样本的真实标签为</a:t>
                </a:r>
                <a:r>
                  <a:rPr lang="en-US" altLang="zh-CN" sz="2000" dirty="0">
                    <a:latin typeface="+mn-ea"/>
                  </a:rPr>
                  <a:t>y (</a:t>
                </a:r>
                <a:r>
                  <a:rPr lang="zh-CN" altLang="en-US" sz="2000" dirty="0">
                    <a:latin typeface="+mn-ea"/>
                  </a:rPr>
                  <a:t>取值为</a:t>
                </a:r>
                <a:r>
                  <a:rPr lang="en-US" altLang="zh-CN" sz="2000" dirty="0">
                    <a:latin typeface="+mn-ea"/>
                  </a:rPr>
                  <a:t>0</a:t>
                </a:r>
                <a:r>
                  <a:rPr lang="zh-CN" altLang="en-US" sz="2000" dirty="0">
                    <a:latin typeface="+mn-ea"/>
                  </a:rPr>
                  <a:t>或</a:t>
                </a:r>
                <a:r>
                  <a:rPr lang="en-US" altLang="zh-CN" sz="2000" dirty="0">
                    <a:latin typeface="+mn-ea"/>
                  </a:rPr>
                  <a:t>1)</a:t>
                </a:r>
                <a:r>
                  <a:rPr lang="zh-CN" altLang="en-US" sz="2000" dirty="0">
                    <a:latin typeface="+mn-ea"/>
                  </a:rPr>
                  <a:t>，概率估计为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  <a:blipFill>
                <a:blip r:embed="rId6"/>
                <a:stretch>
                  <a:fillRect l="-686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4C5FACA-686E-426D-BE32-F188874CDBF4}"/>
              </a:ext>
            </a:extLst>
          </p:cNvPr>
          <p:cNvSpPr/>
          <p:nvPr/>
        </p:nvSpPr>
        <p:spPr>
          <a:xfrm>
            <a:off x="817735" y="4879190"/>
            <a:ext cx="10015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</a:rPr>
              <a:t>每个样本的</a:t>
            </a:r>
            <a:r>
              <a:rPr lang="en-US" altLang="zh-CN" sz="2000" dirty="0">
                <a:latin typeface="+mn-ea"/>
              </a:rPr>
              <a:t>log loss</a:t>
            </a:r>
            <a:r>
              <a:rPr lang="zh-CN" altLang="en-US" sz="2000" dirty="0">
                <a:latin typeface="+mn-ea"/>
              </a:rPr>
              <a:t>是对分类器给定真实标签的负</a:t>
            </a:r>
            <a:r>
              <a:rPr lang="en-US" altLang="zh-CN" sz="2000" dirty="0">
                <a:latin typeface="+mn-ea"/>
              </a:rPr>
              <a:t>log</a:t>
            </a:r>
            <a:r>
              <a:rPr lang="zh-CN" altLang="en-US" sz="2000" dirty="0">
                <a:latin typeface="+mn-ea"/>
              </a:rPr>
              <a:t>似然估计</a:t>
            </a:r>
            <a:r>
              <a:rPr lang="en-US" altLang="zh-CN" sz="2000" dirty="0">
                <a:latin typeface="+mn-ea"/>
              </a:rPr>
              <a:t>(negative log‐likelihood)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949CEB-1F6B-4BC6-9ABE-67C74CAE7C68}"/>
              </a:ext>
            </a:extLst>
          </p:cNvPr>
          <p:cNvSpPr/>
          <p:nvPr/>
        </p:nvSpPr>
        <p:spPr>
          <a:xfrm>
            <a:off x="834590" y="169811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</a:rPr>
              <a:t>cross-entropy loss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</a:rPr>
              <a:t>损失）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9B8B740E-9494-484F-BC31-3EEE85085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0" y="2946805"/>
            <a:ext cx="3385638" cy="7601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167D4BE-6595-4BD5-B96E-2EBD5B8F0DB0}"/>
              </a:ext>
            </a:extLst>
          </p:cNvPr>
          <p:cNvSpPr/>
          <p:nvPr/>
        </p:nvSpPr>
        <p:spPr>
          <a:xfrm>
            <a:off x="2758255" y="232240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/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C876C-E3D2-46F6-8FD2-5B5DC5A9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881E51-1511-4FF8-9B7C-2B13B48D5F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CB5D1CDF-1AF8-47C5-B2EE-D4CC8FEF719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（二分类）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D81640-25A3-4B1C-B124-039781FB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1" y="1969777"/>
            <a:ext cx="8713097" cy="45657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55541E4-BCEA-436E-97BE-7AE5AF3C806C}"/>
              </a:ext>
            </a:extLst>
          </p:cNvPr>
          <p:cNvSpPr/>
          <p:nvPr/>
        </p:nvSpPr>
        <p:spPr>
          <a:xfrm>
            <a:off x="1089792" y="118417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交叉熵公式：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/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68F0C56-2F9F-46E1-93C2-0BE1F329AB9B}"/>
              </a:ext>
            </a:extLst>
          </p:cNvPr>
          <p:cNvSpPr/>
          <p:nvPr/>
        </p:nvSpPr>
        <p:spPr bwMode="auto">
          <a:xfrm>
            <a:off x="1089792" y="1021098"/>
            <a:ext cx="9372645" cy="878959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29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0B0EE0-3669-4E12-AC16-C5F14AEB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5C120A-8406-489C-BCCE-EB554202F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DFD40-5749-4182-B357-7A715AE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22" y="1264096"/>
            <a:ext cx="9632674" cy="5181600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41E3EFB7-41FA-4B1C-AEF8-ED293DB2ADB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488265C-5A3F-45B5-8AD2-A399FA262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0376" y="2751407"/>
            <a:ext cx="255224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分类标签向量表示为： </a:t>
            </a:r>
            <a:r>
              <a:rPr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One-hot </a:t>
            </a: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编码</a:t>
            </a:r>
            <a:endParaRPr sz="2000" spc="-5" dirty="0">
              <a:solidFill>
                <a:srgbClr val="FF0000"/>
              </a:solidFill>
              <a:latin typeface="+mn-ea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168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BBFD02-D238-4E5D-A1E4-B578CE3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18EFB7-8AFD-4A8A-BBDC-B098DC0BE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8DC90-5FB6-4EC9-B39C-4D327A7C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243207"/>
            <a:ext cx="9467850" cy="4962525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DD421F7A-8A01-40B8-8630-B3D7D43B5C0C}"/>
              </a:ext>
            </a:extLst>
          </p:cNvPr>
          <p:cNvSpPr txBox="1">
            <a:spLocks/>
          </p:cNvSpPr>
          <p:nvPr/>
        </p:nvSpPr>
        <p:spPr>
          <a:xfrm>
            <a:off x="472075" y="273552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7459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7D4A42-C593-4C88-A48F-C0515E9D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548284-086A-4B8C-A7A5-6025A3A44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321A3-C2EB-4DFC-B579-7775E25D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4" y="1538064"/>
            <a:ext cx="10268225" cy="25023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C01004E-3969-4C36-8D68-8FB578EC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43" y="4964098"/>
            <a:ext cx="8121347" cy="4654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sklearn.linear_model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linear_model.LogisticRegression"/>
              </a:rPr>
              <a:t>LogisticRegression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B17339-4EC8-48BA-AB69-665C39D53512}"/>
              </a:ext>
            </a:extLst>
          </p:cNvPr>
          <p:cNvSpPr txBox="1"/>
          <p:nvPr/>
        </p:nvSpPr>
        <p:spPr>
          <a:xfrm>
            <a:off x="630767" y="4417515"/>
            <a:ext cx="94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3E93F4-AFF1-4CAC-8F2E-F0043B96C51E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707686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线性判别分析原理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F28483-6869-4413-8F88-F6EEA495A2D8}"/>
              </a:ext>
            </a:extLst>
          </p:cNvPr>
          <p:cNvSpPr/>
          <p:nvPr/>
        </p:nvSpPr>
        <p:spPr>
          <a:xfrm>
            <a:off x="630766" y="110362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基本思想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5CE019-7FA5-4B0B-BE41-9CE1922F201C}"/>
              </a:ext>
            </a:extLst>
          </p:cNvPr>
          <p:cNvSpPr/>
          <p:nvPr/>
        </p:nvSpPr>
        <p:spPr>
          <a:xfrm>
            <a:off x="927106" y="1507541"/>
            <a:ext cx="10024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在特征空间中寻找一个合适的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投影轴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投影直线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，并将样本的特性向量投影到该投影直线，使得样本在该投影直线上易于分类。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8812B0-5D3D-4661-9B4F-DEBCF1444412}"/>
              </a:ext>
            </a:extLst>
          </p:cNvPr>
          <p:cNvSpPr/>
          <p:nvPr/>
        </p:nvSpPr>
        <p:spPr>
          <a:xfrm>
            <a:off x="630766" y="2135446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</a:rPr>
              <a:t>目标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66F46E-1EAB-4474-A0E9-F0AED5765318}"/>
              </a:ext>
            </a:extLst>
          </p:cNvPr>
          <p:cNvSpPr/>
          <p:nvPr/>
        </p:nvSpPr>
        <p:spPr>
          <a:xfrm>
            <a:off x="803786" y="2520190"/>
            <a:ext cx="64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同类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接近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异类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远离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FE591BB-81E8-4CD1-BC9E-5AD4F565DE91}"/>
              </a:ext>
            </a:extLst>
          </p:cNvPr>
          <p:cNvSpPr/>
          <p:nvPr/>
        </p:nvSpPr>
        <p:spPr bwMode="auto">
          <a:xfrm rot="16200000">
            <a:off x="7235963" y="2612212"/>
            <a:ext cx="338554" cy="23681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/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关键是选择投影直线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2000" i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blipFill>
                <a:blip r:embed="rId2"/>
                <a:stretch>
                  <a:fillRect l="-482" b="-11268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BADD65F-4278-42BE-BC59-902FCFF0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7" y="2964353"/>
            <a:ext cx="7780937" cy="30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FAF5D8AB-7578-479D-8B7E-A371B74A1033}"/>
              </a:ext>
            </a:extLst>
          </p:cNvPr>
          <p:cNvSpPr txBox="1"/>
          <p:nvPr/>
        </p:nvSpPr>
        <p:spPr>
          <a:xfrm>
            <a:off x="461639" y="5991072"/>
            <a:ext cx="1103347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不同的投影面让它们降维后数据的离散程度不同。从直观上可以看出，</a:t>
            </a:r>
            <a:r>
              <a:rPr lang="zh-CN" altLang="en-US" b="1" dirty="0">
                <a:solidFill>
                  <a:srgbClr val="0070C0"/>
                </a:solidFill>
              </a:rPr>
              <a:t>右图要比左图的投影效果好</a:t>
            </a:r>
            <a:r>
              <a:rPr lang="zh-CN" altLang="en-US" dirty="0"/>
              <a:t>：红色数据和蓝色数据各个较为集中，且类别之间的距离明显。左图则在边界处数据混杂。</a:t>
            </a:r>
            <a:r>
              <a:rPr lang="zh-CN" altLang="en-US" dirty="0">
                <a:solidFill>
                  <a:srgbClr val="FF0000"/>
                </a:solidFill>
              </a:rPr>
              <a:t>线性判别分析要做的就是找到最好的投影面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849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75B819-B0AA-4A17-A513-AED30BE5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73" y="2422859"/>
            <a:ext cx="3491834" cy="2957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/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2200"/>
                  </a:spcAft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给定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二分类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训练样本集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/>
                  </a:rPr>
                  <a:t>第 </a:t>
                </a:r>
                <a:r>
                  <a:rPr lang="en-US" altLang="zh-CN" i="1" dirty="0">
                    <a:solidFill>
                      <a:schemeClr val="tx1"/>
                    </a:solidFill>
                    <a:latin typeface="Palatino Linotype"/>
                  </a:rPr>
                  <a:t>i 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类示例的均值向量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则两类样本中心在直线上的投影分别为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协方差投影为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CN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  <a:blipFill>
                <a:blip r:embed="rId3"/>
                <a:stretch>
                  <a:fillRect l="-482" t="-455" r="-5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A7A6241-2438-4BC2-90A5-3B8FB76192D8}"/>
              </a:ext>
            </a:extLst>
          </p:cNvPr>
          <p:cNvSpPr txBox="1"/>
          <p:nvPr/>
        </p:nvSpPr>
        <p:spPr>
          <a:xfrm>
            <a:off x="862540" y="2497233"/>
            <a:ext cx="401742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43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异类样例的投影点尽可能远离 </a:t>
            </a:r>
            <a:r>
              <a:rPr lang="zh-CN" altLang="en-US" sz="1800" dirty="0">
                <a:solidFill>
                  <a:srgbClr val="000000"/>
                </a:solidFill>
                <a:latin typeface="Wingdings"/>
              </a:rPr>
              <a:t></a:t>
            </a:r>
            <a:endParaRPr lang="en-US" altLang="zh-CN" sz="1800" dirty="0">
              <a:solidFill>
                <a:srgbClr val="000000"/>
              </a:solidFill>
              <a:latin typeface="Wingdings"/>
            </a:endParaRPr>
          </a:p>
          <a:p>
            <a:pPr>
              <a:lnSpc>
                <a:spcPts val="2843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同类样例的投影点尽可能接近 </a:t>
            </a:r>
            <a:r>
              <a:rPr lang="zh-CN" altLang="en-US" dirty="0">
                <a:solidFill>
                  <a:srgbClr val="000000"/>
                </a:solidFill>
                <a:latin typeface="Wingdings"/>
              </a:rPr>
              <a:t>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/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C1C1F2E-A320-43EA-8897-E05D1F98ACFC}"/>
              </a:ext>
            </a:extLst>
          </p:cNvPr>
          <p:cNvSpPr txBox="1"/>
          <p:nvPr/>
        </p:nvSpPr>
        <p:spPr>
          <a:xfrm>
            <a:off x="6410443" y="2932584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尽可能小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549DD0-F899-4E68-B5F3-F5176B18FAA5}"/>
              </a:ext>
            </a:extLst>
          </p:cNvPr>
          <p:cNvSpPr txBox="1"/>
          <p:nvPr/>
        </p:nvSpPr>
        <p:spPr>
          <a:xfrm>
            <a:off x="6381046" y="2483100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/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id="{3761029C-A7AD-426A-9448-07BAFB629E0D}"/>
              </a:ext>
            </a:extLst>
          </p:cNvPr>
          <p:cNvSpPr/>
          <p:nvPr/>
        </p:nvSpPr>
        <p:spPr bwMode="auto">
          <a:xfrm>
            <a:off x="4315379" y="3485818"/>
            <a:ext cx="418810" cy="3693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/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求同时满足上两式的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blipFill>
                <a:blip r:embed="rId6"/>
                <a:stretch>
                  <a:fillRect l="-2163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9D3D544-1927-4B23-8F6F-E983C0932806}"/>
              </a:ext>
            </a:extLst>
          </p:cNvPr>
          <p:cNvSpPr/>
          <p:nvPr/>
        </p:nvSpPr>
        <p:spPr>
          <a:xfrm>
            <a:off x="862540" y="4148541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等价于最大化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/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/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solidFill>
                      <a:srgbClr val="0038A8"/>
                    </a:solidFill>
                  </a:rPr>
                  <a:t>类间散度矩阵</a:t>
                </a:r>
                <a:r>
                  <a:rPr lang="zh-CN" altLang="en-US" b="1" dirty="0">
                    <a:solidFill>
                      <a:srgbClr val="0038A8"/>
                    </a:solidFill>
                  </a:rPr>
                  <a:t>：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38A8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  <a:blipFill>
                <a:blip r:embed="rId8"/>
                <a:stretch>
                  <a:fillRect l="-1241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735A8A-C026-43E4-88B4-7639298A5D97}"/>
              </a:ext>
            </a:extLst>
          </p:cNvPr>
          <p:cNvSpPr/>
          <p:nvPr/>
        </p:nvSpPr>
        <p:spPr>
          <a:xfrm>
            <a:off x="1609291" y="6098383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0038A8"/>
                </a:solidFill>
              </a:rPr>
              <a:t>类内散度矩阵</a:t>
            </a:r>
            <a:r>
              <a:rPr lang="en-US" altLang="zh-CN" b="1" dirty="0">
                <a:solidFill>
                  <a:srgbClr val="0038A8"/>
                </a:solidFill>
              </a:rPr>
              <a:t>:</a:t>
            </a:r>
            <a:endParaRPr lang="zh-CN" altLang="en-US" b="1" dirty="0">
              <a:solidFill>
                <a:srgbClr val="0038A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/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  <a:blipFill>
                <a:blip r:embed="rId9"/>
                <a:stretch>
                  <a:fillRect t="-105970" b="-16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/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zh-CN" altLang="en-US" b="1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13DACD-9830-47DC-9FCB-2273547EAD57}"/>
              </a:ext>
            </a:extLst>
          </p:cNvPr>
          <p:cNvSpPr/>
          <p:nvPr/>
        </p:nvSpPr>
        <p:spPr>
          <a:xfrm>
            <a:off x="927105" y="554826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其中：</a:t>
            </a:r>
            <a:endParaRPr lang="zh-CN" altLang="en-US" dirty="0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537816F6-5CAF-48BD-901C-5D5F44A0EBB4}"/>
              </a:ext>
            </a:extLst>
          </p:cNvPr>
          <p:cNvSpPr/>
          <p:nvPr/>
        </p:nvSpPr>
        <p:spPr>
          <a:xfrm>
            <a:off x="9522884" y="5484466"/>
            <a:ext cx="724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LDA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336057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4EB9F-5DBE-4DD5-BEA3-4F48922C8FC5}"/>
              </a:ext>
            </a:extLst>
          </p:cNvPr>
          <p:cNvSpPr/>
          <p:nvPr/>
        </p:nvSpPr>
        <p:spPr>
          <a:xfrm>
            <a:off x="491465" y="11636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线性模型结构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/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在机器学习中，</a:t>
                </a: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线性模型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/>
                  </a:rPr>
                  <a:t>(linear model)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试图学得一个通过属性的线性组合来进行预测的函数</a:t>
                </a:r>
                <a:endParaRPr lang="en-US" altLang="zh-CN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  <a:ea typeface="黑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向量形式</a:t>
                </a:r>
                <a:r>
                  <a:rPr lang="zh-CN" altLang="zh-CN" dirty="0"/>
                  <a:t>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  </a:t>
                </a:r>
                <a:r>
                  <a:rPr lang="zh-CN" altLang="zh-CN" dirty="0"/>
                  <a:t>或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其中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/>
                  <a:t>为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权重向量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表示与样本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的第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个特征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对模型输出的影响程度。如果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值越大</a:t>
                </a:r>
                <a:r>
                  <a:rPr lang="zh-CN" altLang="zh-CN" dirty="0"/>
                  <a:t>，则表示特征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对线性模型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zh-CN" dirty="0"/>
                  <a:t>输出值的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影响就越大</a:t>
                </a:r>
                <a:r>
                  <a:rPr lang="zh-CN" altLang="en-US" dirty="0"/>
                  <a:t>。可见线性模型有很好的可解释性。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  <a:blipFill>
                <a:blip r:embed="rId2"/>
                <a:stretch>
                  <a:fillRect l="-655" t="-718" r="-364" b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FC4F305-222F-4AB2-A4F7-B9AA06492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3640245"/>
            <a:ext cx="3225204" cy="22705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E68EC9-36C7-41EB-8F08-84C109AF7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484575"/>
            <a:ext cx="3245571" cy="25887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C79425-8D05-4A2C-90AF-761A6A5F9D23}"/>
              </a:ext>
            </a:extLst>
          </p:cNvPr>
          <p:cNvSpPr/>
          <p:nvPr/>
        </p:nvSpPr>
        <p:spPr>
          <a:xfrm>
            <a:off x="8870110" y="3117025"/>
            <a:ext cx="3118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通过输入</a:t>
            </a:r>
            <a:r>
              <a:rPr lang="en-US" altLang="zh-CN" sz="1400" dirty="0"/>
              <a:t>(</a:t>
            </a:r>
            <a:r>
              <a:rPr lang="zh-CN" altLang="en-US" sz="1400" dirty="0"/>
              <a:t>特征量</a:t>
            </a:r>
            <a:r>
              <a:rPr lang="en-US" altLang="zh-CN" sz="1400" dirty="0"/>
              <a:t>)</a:t>
            </a:r>
            <a:r>
              <a:rPr lang="zh-CN" altLang="en-US" sz="1400" dirty="0"/>
              <a:t>、输出</a:t>
            </a:r>
            <a:r>
              <a:rPr lang="en-US" altLang="zh-CN" sz="1400" dirty="0"/>
              <a:t>(</a:t>
            </a:r>
            <a:r>
              <a:rPr lang="zh-CN" altLang="en-US" sz="1400" dirty="0"/>
              <a:t>美丽程度</a:t>
            </a:r>
            <a:r>
              <a:rPr lang="en-US" altLang="zh-CN" sz="1400" dirty="0"/>
              <a:t>)</a:t>
            </a:r>
            <a:r>
              <a:rPr lang="zh-CN" altLang="en-US" sz="1400" dirty="0"/>
              <a:t>推导函数模型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C66EA0-7818-4638-AA12-24148A7C97C8}"/>
              </a:ext>
            </a:extLst>
          </p:cNvPr>
          <p:cNvSpPr/>
          <p:nvPr/>
        </p:nvSpPr>
        <p:spPr>
          <a:xfrm>
            <a:off x="8909431" y="5999534"/>
            <a:ext cx="304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通过调整参数看计算结果是否与输入数据点相吻合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1D2D7-4D5B-4BAC-A6C8-CE6551D0F827}"/>
              </a:ext>
            </a:extLst>
          </p:cNvPr>
          <p:cNvSpPr/>
          <p:nvPr/>
        </p:nvSpPr>
        <p:spPr>
          <a:xfrm>
            <a:off x="962137" y="5355750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通常是</a:t>
            </a:r>
            <a:r>
              <a:rPr lang="en-US" altLang="zh-CN" dirty="0"/>
              <a:t>0-1</a:t>
            </a:r>
            <a:r>
              <a:rPr lang="zh-CN" altLang="en-US" dirty="0"/>
              <a:t>之间的小数，</a:t>
            </a:r>
            <a:r>
              <a:rPr lang="en-US" altLang="zh-CN" dirty="0"/>
              <a:t>1</a:t>
            </a:r>
            <a:r>
              <a:rPr lang="zh-CN" altLang="en-US" dirty="0"/>
              <a:t>代表非常重要，</a:t>
            </a:r>
            <a:r>
              <a:rPr lang="en-US" altLang="zh-CN" dirty="0"/>
              <a:t>0</a:t>
            </a:r>
            <a:r>
              <a:rPr lang="zh-CN" altLang="en-US" dirty="0"/>
              <a:t>代表完全不重要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81B9104B-444C-4AA9-9FCE-F041B73C23A5}"/>
              </a:ext>
            </a:extLst>
          </p:cNvPr>
          <p:cNvSpPr txBox="1"/>
          <p:nvPr/>
        </p:nvSpPr>
        <p:spPr>
          <a:xfrm>
            <a:off x="1905000" y="3581879"/>
            <a:ext cx="2539157" cy="2449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简单、基本、可理解性好</a:t>
            </a:r>
          </a:p>
        </p:txBody>
      </p:sp>
    </p:spTree>
    <p:extLst>
      <p:ext uri="{BB962C8B-B14F-4D97-AF65-F5344CB8AC3E}">
        <p14:creationId xmlns:p14="http://schemas.microsoft.com/office/powerpoint/2010/main" val="31853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3631A-A635-4D20-9B2F-CDB32E33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92AEBB-5CAF-41F3-85F7-C90C95F6D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F128477-B29D-4671-BF42-035F0484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求解线性判别模型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/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在求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最大值之前，需要对分母作归一化处理。</a:t>
                </a:r>
                <a:r>
                  <a:rPr lang="zh-CN" altLang="en-US" sz="2000" dirty="0"/>
                  <a:t>即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的最大值等价求解如下条件极值问题：</a:t>
                </a:r>
              </a:p>
              <a:p>
                <a:pPr>
                  <a:spcAft>
                    <a:spcPts val="1200"/>
                  </a:spcAft>
                </a:pPr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引入拉格朗日乘子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，得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拉格朗日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函数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并令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导数为零，得：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blipFill>
                <a:blip r:embed="rId2"/>
                <a:stretch>
                  <a:fillRect l="-581" t="-1511" b="-4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/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func>
                    <m:r>
                      <a:rPr lang="zh-CN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/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=0⟹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/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可逆，则有：</a:t>
                </a:r>
              </a:p>
            </p:txBody>
          </p:sp>
        </mc:Choice>
        <mc:Fallback xmlns="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blipFill>
                <a:blip r:embed="rId5"/>
                <a:stretch>
                  <a:fillRect l="-2671" t="-6557" r="-1335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/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/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dirty="0"/>
              </a:p>
              <a:p>
                <a:r>
                  <a:rPr lang="zh-CN" altLang="zh-CN" dirty="0"/>
                  <a:t>又因为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zh-CN" dirty="0"/>
                  <a:t>，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为标量，故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方向恒为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:r>
                  <a:rPr lang="zh-CN" altLang="zh-CN" dirty="0"/>
                  <a:t>有：</a:t>
                </a:r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  <a:blipFill>
                <a:blip r:embed="rId7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/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/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noFill/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zh-CN" sz="2000" b="1" dirty="0">
                  <a:solidFill>
                    <a:schemeClr val="accent6"/>
                  </a:solidFill>
                  <a:latin typeface="Verdana" panose="020B0604030504040204" pitchFamily="34" charset="0"/>
                  <a:ea typeface="方正隶书简体" pitchFamily="65" charset="-122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FA5BBBA-0498-4562-8663-A48EB66C868E}"/>
              </a:ext>
            </a:extLst>
          </p:cNvPr>
          <p:cNvSpPr/>
          <p:nvPr/>
        </p:nvSpPr>
        <p:spPr bwMode="auto">
          <a:xfrm>
            <a:off x="4927138" y="4011101"/>
            <a:ext cx="1791452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068995-B6A4-4C61-AEBE-05E0BD74F4D9}"/>
              </a:ext>
            </a:extLst>
          </p:cNvPr>
          <p:cNvSpPr/>
          <p:nvPr/>
        </p:nvSpPr>
        <p:spPr bwMode="auto">
          <a:xfrm>
            <a:off x="4694838" y="4974530"/>
            <a:ext cx="2167324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A3921E-423B-45BA-BC38-58C9E12A4C8E}"/>
              </a:ext>
            </a:extLst>
          </p:cNvPr>
          <p:cNvCxnSpPr>
            <a:cxnSpLocks/>
            <a:stCxn id="29" idx="0"/>
            <a:endCxn id="25" idx="1"/>
          </p:cNvCxnSpPr>
          <p:nvPr/>
        </p:nvCxnSpPr>
        <p:spPr bwMode="auto">
          <a:xfrm rot="16200000" flipH="1" flipV="1">
            <a:off x="2429084" y="2557150"/>
            <a:ext cx="1939830" cy="4847731"/>
          </a:xfrm>
          <a:prstGeom prst="bentConnector4">
            <a:avLst>
              <a:gd name="adj1" fmla="val -11785"/>
              <a:gd name="adj2" fmla="val 10471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54D072F-B545-496A-A1FA-1AD54493010F}"/>
              </a:ext>
            </a:extLst>
          </p:cNvPr>
          <p:cNvCxnSpPr>
            <a:cxnSpLocks/>
            <a:stCxn id="30" idx="1"/>
            <a:endCxn id="25" idx="1"/>
          </p:cNvCxnSpPr>
          <p:nvPr/>
        </p:nvCxnSpPr>
        <p:spPr bwMode="auto">
          <a:xfrm rot="10800000" flipV="1">
            <a:off x="975134" y="5192683"/>
            <a:ext cx="3719705" cy="758247"/>
          </a:xfrm>
          <a:prstGeom prst="bentConnector3">
            <a:avLst>
              <a:gd name="adj1" fmla="val 10614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84335E3-0A91-4BD8-AF1A-1B9EA9D45E01}"/>
              </a:ext>
            </a:extLst>
          </p:cNvPr>
          <p:cNvSpPr/>
          <p:nvPr/>
        </p:nvSpPr>
        <p:spPr bwMode="auto">
          <a:xfrm>
            <a:off x="7570252" y="5668948"/>
            <a:ext cx="2641600" cy="563966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13C695-7CDC-4380-99FE-60706222542F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 bwMode="auto">
          <a:xfrm>
            <a:off x="5569601" y="5950931"/>
            <a:ext cx="2000651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/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1600" dirty="0"/>
                  <a:t>伸缩任何常数倍</a:t>
                </a:r>
                <a:endParaRPr lang="en-US" altLang="zh-CN" sz="1600" dirty="0"/>
              </a:p>
              <a:p>
                <a:r>
                  <a:rPr lang="zh-CN" altLang="zh-CN" sz="1600" dirty="0"/>
                  <a:t>不改变投影方向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  <a:blipFill>
                <a:blip r:embed="rId10"/>
                <a:stretch>
                  <a:fillRect l="-2055" t="-2083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/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384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FDB1B-1B52-4834-B2C0-EB9D1EDF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4FFE54-4939-4FD1-8CD1-1B87F96D8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72DBD-7F39-4D60-BBD6-9F84568A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8" y="1429241"/>
            <a:ext cx="8278780" cy="42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/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假设某产品是否合格取决于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这两项质量指标，</a:t>
                </a:r>
                <a:r>
                  <a:rPr lang="zh-CN" altLang="en-US" dirty="0"/>
                  <a:t>下表包含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10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个带标注训练样本，试用线性判别分析方法建立产品质量线性分类器。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blipFill>
                <a:blip r:embed="rId2"/>
                <a:stretch>
                  <a:fillRect l="-549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编号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220" r="-625786" b="-2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03750" r="-625786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201235" r="-62578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/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【解】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按合格与否分为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两类，即合格类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zh-CN" dirty="0">
                    <a:solidFill>
                      <a:schemeClr val="tx1"/>
                    </a:solidFill>
                  </a:rPr>
                  <a:t>不合格类：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9,10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计算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两类样本的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均值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3, 3.8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8.4, 7.6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dirty="0">
                    <a:solidFill>
                      <a:schemeClr val="accent6"/>
                    </a:solidFill>
                  </a:rPr>
                  <a:t>协方差矩阵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3.3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zh-CN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进一步算出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类内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散度矩阵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dirty="0"/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zh-CN" dirty="0">
                  <a:solidFill>
                    <a:schemeClr val="tx1"/>
                  </a:solidFill>
                </a:endParaRPr>
              </a:p>
              <a:p>
                <a:pPr algn="l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blipFill>
                <a:blip r:embed="rId4"/>
                <a:stretch>
                  <a:fillRect l="-396" t="-1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26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/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noFill/>
              <a:ln w="28575">
                <a:solidFill>
                  <a:srgbClr val="0038A8"/>
                </a:solidFill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285750" lvl="0" indent="-285750">
                  <a:lnSpc>
                    <a:spcPct val="130000"/>
                  </a:lnSpc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实践中通常是对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进行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/>
                  </a:rPr>
                  <a:t>奇异值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分解，即计算满足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特征值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，进而</a:t>
                </a:r>
                <a:r>
                  <a:rPr lang="zh-CN" altLang="en-US" sz="2000" dirty="0">
                    <a:latin typeface="微软雅黑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计算相应</a:t>
                </a:r>
                <a:r>
                  <a:rPr lang="zh-CN" altLang="en-US" sz="2000" dirty="0">
                    <a:latin typeface="微软雅黑"/>
                  </a:rPr>
                  <a:t>特征向量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。</a:t>
                </a:r>
              </a:p>
              <a:p>
                <a:pPr marL="285750" marR="0" lvl="0" indent="-285750" defTabSz="914400" eaLnBrk="1" fontAlgn="auto" latinLnBrk="0" hangingPunct="1">
                  <a:lnSpc>
                    <a:spcPts val="1000"/>
                  </a:lnSpc>
                  <a:buClrTx/>
                  <a:buSzTx/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blipFill>
                <a:blip r:embed="rId3"/>
                <a:stretch>
                  <a:fillRect l="-1231"/>
                </a:stretch>
              </a:blipFill>
              <a:ln w="28575">
                <a:solidFill>
                  <a:srgbClr val="0038A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2021/8/21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/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最后，根据公式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算出参数向量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5.5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3.8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8.4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7.6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0.9088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0.4173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得到最佳投影直线：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=0.9088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0.4173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已知该产品的质量指标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则可将其投影到该直线上实现质量分类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blipFill>
                <a:blip r:embed="rId4"/>
                <a:stretch>
                  <a:fillRect l="-590" t="-287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81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43238-DD6E-4419-B035-C210AE13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7" y="1017946"/>
            <a:ext cx="8535597" cy="44095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55E2F3-029E-4BA4-8D6F-CBA141EFD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86" y="5988208"/>
            <a:ext cx="9390865" cy="40392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sklearn.discriminant_analysis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discriminant_analysis.LinearDiscriminantAnalysis"/>
              </a:rPr>
              <a:t>LinearDiscriminantAnalysis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769176" y="5598641"/>
            <a:ext cx="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1049292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45</a:t>
            </a:fld>
            <a:endParaRPr lang="en-US" altLang="zh-CN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1118645" y="1792933"/>
            <a:ext cx="886892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题目：使用</a:t>
            </a:r>
            <a:r>
              <a:rPr lang="en-US" altLang="zh-CN" sz="2400" b="1" dirty="0" err="1"/>
              <a:t>sklearn</a:t>
            </a:r>
            <a:r>
              <a:rPr lang="zh-CN" altLang="en-US" sz="2400" b="1" dirty="0"/>
              <a:t>机器学习库进行房价预测。</a:t>
            </a:r>
            <a:endParaRPr lang="en-US" altLang="zh-CN" sz="2400" b="1" dirty="0"/>
          </a:p>
          <a:p>
            <a:r>
              <a:rPr lang="zh-CN" altLang="en-US" dirty="0"/>
              <a:t>          </a:t>
            </a:r>
            <a:r>
              <a:rPr lang="en-US" altLang="zh-CN" sz="2000" dirty="0"/>
              <a:t>1. </a:t>
            </a:r>
            <a:r>
              <a:rPr lang="zh-CN" altLang="en-US" sz="2000" dirty="0"/>
              <a:t>从给定的房屋基本信息以及房屋销售信息等，建立一个回归模型预测房屋的销售价格；</a:t>
            </a:r>
            <a:endParaRPr lang="en-US" altLang="zh-CN" sz="2000" dirty="0"/>
          </a:p>
          <a:p>
            <a:r>
              <a:rPr lang="en-US" altLang="zh-CN" sz="2000" dirty="0"/>
              <a:t>         2.  </a:t>
            </a:r>
            <a:r>
              <a:rPr lang="zh-CN" altLang="en-US" sz="2000" dirty="0"/>
              <a:t>使用</a:t>
            </a:r>
            <a:r>
              <a:rPr lang="en-US" altLang="zh-CN" sz="2000" dirty="0"/>
              <a:t>matplotlib</a:t>
            </a:r>
            <a:r>
              <a:rPr lang="zh-CN" altLang="en-US" sz="2000" dirty="0"/>
              <a:t>展示最终的预测结果与实际结果的对比。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作业</a:t>
            </a:r>
            <a:r>
              <a:rPr lang="en-US" altLang="zh-CN" sz="2800" b="1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1</a:t>
            </a:r>
            <a:endParaRPr lang="zh-CN" altLang="en-US" sz="2800" b="1" dirty="0">
              <a:solidFill>
                <a:srgbClr val="00000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CC57865-5B30-4564-9B9A-761E6C2F0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" y="4536315"/>
            <a:ext cx="10048875" cy="87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430289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46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49519" y="3033479"/>
            <a:ext cx="45497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742950" indent="-28575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本章结束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pic>
        <p:nvPicPr>
          <p:cNvPr id="8" name="图片 7" descr="ws_9BFF.tmp">
            <a:extLst>
              <a:ext uri="{FF2B5EF4-FFF2-40B4-BE49-F238E27FC236}">
                <a16:creationId xmlns:a16="http://schemas.microsoft.com/office/drawing/2014/main" id="{9641C708-ED30-45F4-89AB-6FB56565E71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7515" y="3720169"/>
            <a:ext cx="2641601" cy="2149382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7287398" y="609852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线性分类</a:t>
            </a:r>
          </a:p>
        </p:txBody>
      </p:sp>
      <p:pic>
        <p:nvPicPr>
          <p:cNvPr id="13" name="图片 12" descr="ws_9C00.tmp">
            <a:extLst>
              <a:ext uri="{FF2B5EF4-FFF2-40B4-BE49-F238E27FC236}">
                <a16:creationId xmlns:a16="http://schemas.microsoft.com/office/drawing/2014/main" id="{28CF5AC0-E0FD-4896-8E2A-B235576635F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417" y="3744149"/>
            <a:ext cx="2639384" cy="2149382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3087058" y="616259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D2F1EF-A866-4785-B587-BBAD0A8185E9}"/>
              </a:ext>
            </a:extLst>
          </p:cNvPr>
          <p:cNvSpPr/>
          <p:nvPr/>
        </p:nvSpPr>
        <p:spPr>
          <a:xfrm>
            <a:off x="444680" y="243657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经典线性模型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2003F9-E7FA-43DA-B9AF-A26A59B2B5BE}"/>
              </a:ext>
            </a:extLst>
          </p:cNvPr>
          <p:cNvSpPr/>
          <p:nvPr/>
        </p:nvSpPr>
        <p:spPr>
          <a:xfrm>
            <a:off x="1023032" y="2909314"/>
            <a:ext cx="412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回归任务</a:t>
            </a:r>
            <a:r>
              <a:rPr lang="en-US" altLang="zh-CN" dirty="0"/>
              <a:t>—</a:t>
            </a:r>
            <a:r>
              <a:rPr lang="zh-CN" altLang="en-US" dirty="0"/>
              <a:t>线性回归，对数线性回归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CF8BFF-5F79-477F-B244-F89D91AA0CC3}"/>
              </a:ext>
            </a:extLst>
          </p:cNvPr>
          <p:cNvSpPr/>
          <p:nvPr/>
        </p:nvSpPr>
        <p:spPr>
          <a:xfrm>
            <a:off x="1023032" y="3299921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分类任务</a:t>
            </a:r>
            <a:r>
              <a:rPr lang="en-US" altLang="zh-CN" dirty="0"/>
              <a:t>—</a:t>
            </a:r>
            <a:r>
              <a:rPr lang="zh-CN" altLang="en-US" dirty="0"/>
              <a:t>对数几率回归（逻辑回归）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EFAC7-11ED-4AC8-99CA-21693997B2B1}"/>
              </a:ext>
            </a:extLst>
          </p:cNvPr>
          <p:cNvSpPr/>
          <p:nvPr/>
        </p:nvSpPr>
        <p:spPr>
          <a:xfrm>
            <a:off x="1023031" y="2033208"/>
            <a:ext cx="11168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分类预测的输出是类标号（离散变量预测），是定性输出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如预测明天是阴、晴、还是雨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43D30-2EE6-436B-8880-F6E18E72C4AC}"/>
              </a:ext>
            </a:extLst>
          </p:cNvPr>
          <p:cNvSpPr/>
          <p:nvPr/>
        </p:nvSpPr>
        <p:spPr>
          <a:xfrm>
            <a:off x="444680" y="1146768"/>
            <a:ext cx="2839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6"/>
                </a:solidFill>
              </a:rPr>
              <a:t>回归任务和分类任务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B62521-AABC-499C-AEA4-8FB08A09BABF}"/>
              </a:ext>
            </a:extLst>
          </p:cNvPr>
          <p:cNvSpPr/>
          <p:nvPr/>
        </p:nvSpPr>
        <p:spPr>
          <a:xfrm>
            <a:off x="1023032" y="1534782"/>
            <a:ext cx="10579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回归预测的输出是连续属性值（连续变量预测），是定量输出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如预测明天的气温是多少度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698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线性回归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9724186" y="6223290"/>
            <a:ext cx="1248613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多项式回归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9724187" y="349423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635074" y="1134582"/>
            <a:ext cx="5320687" cy="73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zh-CN" b="1" dirty="0">
                <a:solidFill>
                  <a:schemeClr val="accent6"/>
                </a:solidFill>
              </a:rPr>
              <a:t>回归</a:t>
            </a:r>
            <a:r>
              <a:rPr kumimoji="1" lang="zh-CN" altLang="en-US" b="1" dirty="0">
                <a:solidFill>
                  <a:schemeClr val="accent6"/>
                </a:solidFill>
              </a:rPr>
              <a:t>定义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zh-CN" dirty="0">
                <a:solidFill>
                  <a:schemeClr val="tx1"/>
                </a:solidFill>
              </a:rPr>
              <a:t>通过带标签样本训练构造适当模型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0070C0"/>
                </a:solidFill>
              </a:rPr>
              <a:t>回归方程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并通过该模型算出新样本的预测值。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7" name="Picture 14" descr="https://img-blog.csdn.net/20180414154620923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311DBB56-FF8E-4D92-A832-049CFC8CC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72" y="1009511"/>
            <a:ext cx="3275083" cy="24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g-blog.csdn.net/20180414154642474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9A572DD5-81D2-4114-879F-2CAF879D26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50" y="3671867"/>
            <a:ext cx="3275083" cy="24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/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p"/>
                </a:pPr>
                <a:r>
                  <a:rPr kumimoji="1" lang="zh-CN" altLang="en-US" b="1" dirty="0">
                    <a:solidFill>
                      <a:schemeClr val="accent6"/>
                    </a:solidFill>
                  </a:rPr>
                  <a:t>线性回归：</a:t>
                </a:r>
                <a:r>
                  <a:rPr lang="zh-CN" altLang="zh-CN" dirty="0"/>
                  <a:t>基于线性模型的回归学习任务通常称之为线性回归，相应的线性模型称为线性回归模型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/>
                  <a:t>线性回归的初始模型表示为：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···+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为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参数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向量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  <a:blipFill>
                <a:blip r:embed="rId4"/>
                <a:stretch>
                  <a:fillRect l="-623" r="-38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9DB53F6-334E-4C08-B1B5-BB374B91B657}"/>
              </a:ext>
            </a:extLst>
          </p:cNvPr>
          <p:cNvSpPr/>
          <p:nvPr/>
        </p:nvSpPr>
        <p:spPr>
          <a:xfrm>
            <a:off x="956189" y="2998020"/>
            <a:ext cx="532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按照变量（特征）的多少：</a:t>
            </a:r>
            <a:r>
              <a:rPr lang="zh-CN" altLang="en-US" dirty="0"/>
              <a:t>一元回归，多元回归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26CD9C-860A-4B96-AC6B-41A81A709171}"/>
              </a:ext>
            </a:extLst>
          </p:cNvPr>
          <p:cNvSpPr/>
          <p:nvPr/>
        </p:nvSpPr>
        <p:spPr>
          <a:xfrm>
            <a:off x="942951" y="3367352"/>
            <a:ext cx="7109357" cy="73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</a:t>
            </a:r>
            <a:r>
              <a:rPr lang="zh-CN" altLang="zh-CN" b="1" dirty="0">
                <a:solidFill>
                  <a:srgbClr val="0070C0"/>
                </a:solidFill>
              </a:rPr>
              <a:t>输入变量和输出</a:t>
            </a:r>
            <a:r>
              <a:rPr lang="zh-CN" altLang="en-US" b="1" dirty="0">
                <a:solidFill>
                  <a:srgbClr val="0070C0"/>
                </a:solidFill>
              </a:rPr>
              <a:t>变量之间的关系：</a:t>
            </a:r>
            <a:r>
              <a:rPr lang="zh-CN" altLang="en-US" dirty="0"/>
              <a:t>线性回归、非线性回归（双曲线、幂函数、指数函数、对数函数、多项式）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8CB64-99A5-428D-9E6D-AD3ED587C8C7}"/>
              </a:ext>
            </a:extLst>
          </p:cNvPr>
          <p:cNvSpPr/>
          <p:nvPr/>
        </p:nvSpPr>
        <p:spPr>
          <a:xfrm>
            <a:off x="661282" y="259887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回归的分类：</a:t>
            </a:r>
            <a:endParaRPr lang="en-US" altLang="zh-CN" b="1" dirty="0">
              <a:solidFill>
                <a:schemeClr val="accent6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3E8D138-9EB4-44B7-B79D-018FA8CB11A6}"/>
              </a:ext>
            </a:extLst>
          </p:cNvPr>
          <p:cNvSpPr/>
          <p:nvPr/>
        </p:nvSpPr>
        <p:spPr bwMode="auto">
          <a:xfrm>
            <a:off x="956189" y="206289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1AC00-021F-48CF-8886-2BD4F8F1722E}"/>
              </a:ext>
            </a:extLst>
          </p:cNvPr>
          <p:cNvSpPr/>
          <p:nvPr/>
        </p:nvSpPr>
        <p:spPr>
          <a:xfrm>
            <a:off x="1387511" y="1883138"/>
            <a:ext cx="401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求回归方程显然就是求该方程的</a:t>
            </a:r>
            <a:r>
              <a:rPr lang="zh-CN" altLang="en-US" dirty="0">
                <a:solidFill>
                  <a:schemeClr val="accent6"/>
                </a:solidFill>
              </a:rPr>
              <a:t>回归系数</a:t>
            </a:r>
            <a:r>
              <a:rPr lang="zh-CN" altLang="en-US" dirty="0"/>
              <a:t>，求回归系数的过程就是回归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20276EA1-25EA-4274-A25B-BB9CFDE4A48A}"/>
              </a:ext>
            </a:extLst>
          </p:cNvPr>
          <p:cNvSpPr txBox="1"/>
          <p:nvPr/>
        </p:nvSpPr>
        <p:spPr>
          <a:xfrm>
            <a:off x="3011665" y="501821"/>
            <a:ext cx="4711749" cy="3594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(linear 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regression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EDA673-150D-406A-ADA6-66BF762E3E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41980" y="1105221"/>
            <a:ext cx="2794589" cy="1595180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AA8A6EE-61BD-4AFA-8555-26EEB270BEEA}"/>
              </a:ext>
            </a:extLst>
          </p:cNvPr>
          <p:cNvSpPr/>
          <p:nvPr/>
        </p:nvSpPr>
        <p:spPr>
          <a:xfrm>
            <a:off x="6989527" y="2727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回归问题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83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018B6-E2AC-4D3F-AE15-8690CEA4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54CD-14F8-4916-B9CE-9688E495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54951-3D5A-4298-86D8-9F12B3D13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3D80EF-188F-4897-BA00-08A966A2618F}"/>
              </a:ext>
            </a:extLst>
          </p:cNvPr>
          <p:cNvSpPr/>
          <p:nvPr/>
        </p:nvSpPr>
        <p:spPr>
          <a:xfrm>
            <a:off x="990601" y="1904575"/>
            <a:ext cx="7395208" cy="170155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平均绝对误差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mean_absolute_error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均方误差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MSE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mean_squared_error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及均方根差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RMSE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，或称交叉熵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loss(cross‐entropy loss)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038F2F33-8A2E-4C9D-8AF2-B7DEFDB9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25370"/>
            <a:ext cx="6645965" cy="53061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DengXian-Bold"/>
              </a:rPr>
              <a:t>回归问题的损失函数：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AC61EA-B30C-492B-9325-BA1F25DC9D1B}"/>
              </a:ext>
            </a:extLst>
          </p:cNvPr>
          <p:cNvSpPr/>
          <p:nvPr/>
        </p:nvSpPr>
        <p:spPr>
          <a:xfrm>
            <a:off x="742122" y="1313739"/>
            <a:ext cx="3858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n-cs"/>
              </a:rPr>
              <a:t>回归问题常用的损失函数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40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2B3973-AFB3-4FE6-9BFE-C966A8DB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58497C-780E-47C5-B1A0-49598EAFA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A44C585-24CA-4D6B-9277-37B2E67B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7" y="1156887"/>
            <a:ext cx="4259285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平均绝对误差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MAE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FFAC288A-F4FB-4B75-85CA-3AD8560D606B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/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MAE (Mean absolute error)</a:t>
                </a:r>
                <a:r>
                  <a:rPr lang="zh-CN" altLang="en-US" sz="2400" dirty="0">
                    <a:latin typeface="+mn-ea"/>
                  </a:rPr>
                  <a:t>是绝对误差损失</a:t>
                </a:r>
                <a:r>
                  <a:rPr lang="en-US" altLang="zh-CN" sz="2400" dirty="0">
                    <a:latin typeface="+mn-ea"/>
                  </a:rPr>
                  <a:t>(absolute error loss</a:t>
                </a:r>
                <a:r>
                  <a:rPr lang="zh-CN" altLang="en-US" sz="2400" dirty="0">
                    <a:latin typeface="+mn-ea"/>
                  </a:rPr>
                  <a:t>）的期望值。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𝑦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i</a:t>
                </a:r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个测试样本上的平均绝对误差（</a:t>
                </a:r>
                <a:r>
                  <a:rPr lang="en-US" altLang="zh-CN" sz="2400" dirty="0">
                    <a:latin typeface="+mn-ea"/>
                  </a:rPr>
                  <a:t>MAE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  <a:blipFill>
                <a:blip r:embed="rId2"/>
                <a:stretch>
                  <a:fillRect l="-785" r="-1147" b="-6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8728C0A-DA72-411C-9186-5E566A9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28681"/>
            <a:ext cx="7277100" cy="1514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2A3BB-16B1-4015-978D-A00EC80FE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09" y="3816626"/>
            <a:ext cx="3748075" cy="2484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FA1C1B-9A97-4632-B011-EFAE80F99032}"/>
              </a:ext>
            </a:extLst>
          </p:cNvPr>
          <p:cNvSpPr txBox="1"/>
          <p:nvPr/>
        </p:nvSpPr>
        <p:spPr>
          <a:xfrm>
            <a:off x="9522334" y="35644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房屋销售记录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628CA6-06FC-4E9C-8134-37A84442E36C}"/>
              </a:ext>
            </a:extLst>
          </p:cNvPr>
          <p:cNvSpPr/>
          <p:nvPr/>
        </p:nvSpPr>
        <p:spPr>
          <a:xfrm>
            <a:off x="7440076" y="486652"/>
            <a:ext cx="3971280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回归性能度量方法</a:t>
            </a:r>
            <a:r>
              <a:rPr lang="en-US" altLang="zh-CN" dirty="0">
                <a:solidFill>
                  <a:srgbClr val="0070C0"/>
                </a:solidFill>
              </a:rPr>
              <a:t>(Regression metrics)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B1FC93-83F3-4CA0-857C-7A18A0B6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3" y="5424684"/>
            <a:ext cx="6581775" cy="92392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9234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07F932A-D148-4618-8A1F-7EF4D2D6932A}"/>
              </a:ext>
            </a:extLst>
          </p:cNvPr>
          <p:cNvSpPr/>
          <p:nvPr/>
        </p:nvSpPr>
        <p:spPr bwMode="auto">
          <a:xfrm>
            <a:off x="7295322" y="3591216"/>
            <a:ext cx="4123108" cy="211384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9660F2-9808-43D9-BA14-C13D08912914}"/>
              </a:ext>
            </a:extLst>
          </p:cNvPr>
          <p:cNvSpPr txBox="1"/>
          <p:nvPr/>
        </p:nvSpPr>
        <p:spPr>
          <a:xfrm>
            <a:off x="1179443" y="4130085"/>
            <a:ext cx="5506278" cy="1232452"/>
          </a:xfrm>
          <a:prstGeom prst="rect">
            <a:avLst/>
          </a:prstGeom>
          <a:solidFill>
            <a:srgbClr val="0070C0">
              <a:alpha val="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BE9D42-13C2-43A6-8BE4-6C280FAA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2021/8/21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AB8A21-2547-4963-B5FA-DE8BEC19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674B53-B3A3-4EA5-AC5D-41017372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6" y="1110626"/>
            <a:ext cx="3305129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  <a:latin typeface="+mj-ea"/>
              </a:rPr>
              <a:t>MSE</a:t>
            </a:r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36AD797-BCE4-4C03-AC96-4A2E4A90B3A3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回归问题的损失函数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/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MSE(Mean squared error), </a:t>
                </a:r>
                <a:r>
                  <a:rPr lang="zh-CN" altLang="en-US" sz="2400" dirty="0"/>
                  <a:t>该指标对应于平方误差损失 </a:t>
                </a:r>
                <a:r>
                  <a:rPr lang="en-US" altLang="zh-CN" sz="2400" dirty="0"/>
                  <a:t>(squared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loss) </a:t>
                </a:r>
                <a:r>
                  <a:rPr lang="zh-CN" altLang="en-US" sz="2400" dirty="0"/>
                  <a:t>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en-US" altLang="zh-CN" sz="2400" dirty="0">
                    <a:latin typeface="+mn-ea"/>
                  </a:rPr>
                  <a:t>yi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个上的均方差（</a:t>
                </a:r>
                <a:r>
                  <a:rPr lang="en-US" altLang="zh-CN" sz="2400" dirty="0">
                    <a:latin typeface="+mn-ea"/>
                  </a:rPr>
                  <a:t>MSE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  <a:blipFill>
                <a:blip r:embed="rId2"/>
                <a:stretch>
                  <a:fillRect l="-909" b="-5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8CCAF93-F6FD-4B5C-8252-0F68FF58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69" y="4251767"/>
            <a:ext cx="5305425" cy="10287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3085206-5FDC-4F1C-B7A8-52C66EDC5139}"/>
              </a:ext>
            </a:extLst>
          </p:cNvPr>
          <p:cNvSpPr/>
          <p:nvPr/>
        </p:nvSpPr>
        <p:spPr>
          <a:xfrm>
            <a:off x="1179443" y="5848937"/>
            <a:ext cx="94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D9B78"/>
                </a:solidFill>
                <a:latin typeface="+mn-ea"/>
              </a:rPr>
              <a:t>均方根差</a:t>
            </a:r>
            <a:r>
              <a:rPr lang="en-US" altLang="zh-CN" sz="2400" b="1" dirty="0">
                <a:solidFill>
                  <a:srgbClr val="1D9B78"/>
                </a:solidFill>
                <a:latin typeface="+mn-ea"/>
              </a:rPr>
              <a:t>RMSE: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Root Mean Squared Error, RMSE,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MSE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的平方根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DA9D2A-F3B5-4146-90F7-2DF9DDF036F3}"/>
              </a:ext>
            </a:extLst>
          </p:cNvPr>
          <p:cNvGrpSpPr/>
          <p:nvPr/>
        </p:nvGrpSpPr>
        <p:grpSpPr>
          <a:xfrm>
            <a:off x="7371488" y="3591216"/>
            <a:ext cx="4046942" cy="1980621"/>
            <a:chOff x="7371488" y="3591216"/>
            <a:chExt cx="4046942" cy="19806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F4544F-8C63-421F-8023-D7BE5BC9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830" y="4052115"/>
              <a:ext cx="3399388" cy="49427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1275CA-DBBC-4144-899B-F2FDF7D19656}"/>
                </a:ext>
              </a:extLst>
            </p:cNvPr>
            <p:cNvSpPr/>
            <p:nvPr/>
          </p:nvSpPr>
          <p:spPr>
            <a:xfrm>
              <a:off x="7371488" y="3591216"/>
              <a:ext cx="3600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j-ea"/>
                  <a:ea typeface="+mj-ea"/>
                </a:rPr>
                <a:t>平方损失函数</a:t>
              </a:r>
              <a:r>
                <a:rPr lang="zh-CN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j-ea"/>
                  <a:ea typeface="+mj-ea"/>
                </a:rPr>
                <a:t>Square Loss)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B041DD-03F9-40F0-A624-C378228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830" y="5109025"/>
              <a:ext cx="3305130" cy="46281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47DC6E-3F8B-4254-B90B-473E51D765ED}"/>
                </a:ext>
              </a:extLst>
            </p:cNvPr>
            <p:cNvSpPr/>
            <p:nvPr/>
          </p:nvSpPr>
          <p:spPr>
            <a:xfrm>
              <a:off x="7418617" y="4632543"/>
              <a:ext cx="39998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n-ea"/>
                </a:rPr>
                <a:t>均方误差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Mean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</a:rPr>
                <a:t>Squqre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 Error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）</a:t>
              </a:r>
              <a:endParaRPr lang="zh-CN" altLang="en-US" sz="2000" dirty="0">
                <a:latin typeface="+mn-ea"/>
              </a:endParaRP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8AAE1C5-46EF-4543-BF1E-0014C45C63BC}"/>
              </a:ext>
            </a:extLst>
          </p:cNvPr>
          <p:cNvCxnSpPr/>
          <p:nvPr/>
        </p:nvCxnSpPr>
        <p:spPr bwMode="auto">
          <a:xfrm flipV="1">
            <a:off x="6685721" y="3591216"/>
            <a:ext cx="609601" cy="538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3FF637-B9DE-483C-AF5B-842759451ACA}"/>
              </a:ext>
            </a:extLst>
          </p:cNvPr>
          <p:cNvCxnSpPr/>
          <p:nvPr/>
        </p:nvCxnSpPr>
        <p:spPr bwMode="auto">
          <a:xfrm>
            <a:off x="6685721" y="5362537"/>
            <a:ext cx="609601" cy="342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334093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1-网络安全基础</Template>
  <TotalTime>7068</TotalTime>
  <Words>3588</Words>
  <Application>Microsoft Office PowerPoint</Application>
  <PresentationFormat>宽屏</PresentationFormat>
  <Paragraphs>531</Paragraphs>
  <Slides>46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46</vt:i4>
      </vt:variant>
    </vt:vector>
  </HeadingPairs>
  <TitlesOfParts>
    <vt:vector size="66" baseType="lpstr">
      <vt:lpstr>-apple-system</vt:lpstr>
      <vt:lpstr>Arial Unicode MS</vt:lpstr>
      <vt:lpstr>DengXian-Bold</vt:lpstr>
      <vt:lpstr>黑体</vt:lpstr>
      <vt:lpstr>华文楷体</vt:lpstr>
      <vt:lpstr>宋体</vt:lpstr>
      <vt:lpstr>微软雅黑</vt:lpstr>
      <vt:lpstr>Arial</vt:lpstr>
      <vt:lpstr>Calibri</vt:lpstr>
      <vt:lpstr>Cambria Math</vt:lpstr>
      <vt:lpstr>Corbel</vt:lpstr>
      <vt:lpstr>Palatino Linotype</vt:lpstr>
      <vt:lpstr>Roboto</vt:lpstr>
      <vt:lpstr>Times New Roman</vt:lpstr>
      <vt:lpstr>Verdana</vt:lpstr>
      <vt:lpstr>Wingdings</vt:lpstr>
      <vt:lpstr>Profile</vt:lpstr>
      <vt:lpstr>1_Profile</vt:lpstr>
      <vt:lpstr>神经网络</vt:lpstr>
      <vt:lpstr>1_神经网络</vt:lpstr>
      <vt:lpstr>机器学习</vt:lpstr>
      <vt:lpstr>模型建立</vt:lpstr>
      <vt:lpstr>第三章   线性模型  </vt:lpstr>
      <vt:lpstr>PowerPoint 演示文稿</vt:lpstr>
      <vt:lpstr>PowerPoint 演示文稿</vt:lpstr>
      <vt:lpstr>PowerPoint 演示文稿</vt:lpstr>
      <vt:lpstr>回归问题的损失函数：</vt:lpstr>
      <vt:lpstr>平均绝对误差MAE函数</vt:lpstr>
      <vt:lpstr>均方差MSE函数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</vt:lpstr>
      <vt:lpstr>作业一：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logistic回归损失函数是对数损失函数： </vt:lpstr>
      <vt:lpstr>交叉熵损失:</vt:lpstr>
      <vt:lpstr>PowerPoint 演示文稿</vt:lpstr>
      <vt:lpstr>分类标签向量表示为： One-hot 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Guangdong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曾碧</dc:creator>
  <cp:lastModifiedBy>镇涛 林</cp:lastModifiedBy>
  <cp:revision>452</cp:revision>
  <dcterms:created xsi:type="dcterms:W3CDTF">2019-11-13T01:37:00Z</dcterms:created>
  <dcterms:modified xsi:type="dcterms:W3CDTF">2021-08-21T06:03:33Z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